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FEF0F0"/>
    <a:srgbClr val="00A4DE"/>
    <a:srgbClr val="CDF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64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47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4C75F-8694-4058-A9CE-56F24A4F9855}" type="datetimeFigureOut">
              <a:rPr lang="fr-FR" smtClean="0"/>
              <a:t>24/07/2020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2EB36-5527-4185-9AD1-4359E67287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8911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24/07/2020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561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24/07/2020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6652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24/07/2020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858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24/07/2020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2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24/07/2020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83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24/07/2020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8386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24/07/2020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825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24/07/2020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06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24/07/2020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097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24/07/2020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3896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24/07/2020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59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E93FD-A4C1-437C-B8DA-7DF043084EF9}" type="datetimeFigureOut">
              <a:rPr lang="fr-FR" smtClean="0"/>
              <a:t>24/07/2020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332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1" y="6530009"/>
            <a:ext cx="9906000" cy="327990"/>
          </a:xfrm>
        </p:spPr>
        <p:txBody>
          <a:bodyPr lIns="90000" rIns="270000" bIns="108000"/>
          <a:lstStyle/>
          <a:p>
            <a:pPr algn="r"/>
            <a:r>
              <a:rPr lang="fr-FR" dirty="0" smtClean="0"/>
              <a:t>Thème 1/Chapitre 1 • Stabilité génétique et évolution clonale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4476584" y="2915086"/>
            <a:ext cx="1463327" cy="553581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00B0F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b="1" dirty="0" smtClean="0">
                <a:solidFill>
                  <a:srgbClr val="00A4DE"/>
                </a:solidFill>
                <a:ea typeface="Verdana" panose="020B0604030504040204" pitchFamily="34" charset="0"/>
              </a:rPr>
              <a:t>Caractéristiques génétiques</a:t>
            </a:r>
            <a:endParaRPr lang="fr-FR" sz="1400" b="1" dirty="0">
              <a:solidFill>
                <a:srgbClr val="00A4DE"/>
              </a:solidFill>
              <a:ea typeface="Verdana" panose="020B0604030504040204" pitchFamily="34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6303224" y="3030541"/>
            <a:ext cx="848282" cy="325636"/>
          </a:xfrm>
          <a:prstGeom prst="roundRect">
            <a:avLst>
              <a:gd name="adj" fmla="val 9487"/>
            </a:avLst>
          </a:prstGeom>
          <a:solidFill>
            <a:srgbClr val="FEF0F0"/>
          </a:solidFill>
          <a:ln w="9525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b="1" dirty="0" smtClean="0">
                <a:ea typeface="Verdana" panose="020B0604030504040204" pitchFamily="34" charset="0"/>
              </a:rPr>
              <a:t>CLONE</a:t>
            </a:r>
            <a:endParaRPr lang="fr-FR" sz="1400" b="1" dirty="0">
              <a:ea typeface="Verdana" panose="020B0604030504040204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7511726" y="2915086"/>
            <a:ext cx="1401687" cy="553581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CC0099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b="1" dirty="0" smtClean="0">
                <a:solidFill>
                  <a:srgbClr val="CC0099"/>
                </a:solidFill>
                <a:ea typeface="Verdana" panose="020B0604030504040204" pitchFamily="34" charset="0"/>
              </a:rPr>
              <a:t>Caractéristiques de structure</a:t>
            </a:r>
            <a:endParaRPr lang="fr-FR" sz="1400" b="1" dirty="0">
              <a:solidFill>
                <a:srgbClr val="CC0099"/>
              </a:solidFill>
              <a:ea typeface="Verdana" panose="020B0604030504040204" pitchFamily="34" charset="0"/>
            </a:endParaRPr>
          </a:p>
        </p:txBody>
      </p:sp>
      <p:cxnSp>
        <p:nvCxnSpPr>
          <p:cNvPr id="12" name="Connecteur droit 11"/>
          <p:cNvCxnSpPr>
            <a:stCxn id="5" idx="3"/>
            <a:endCxn id="9" idx="1"/>
          </p:cNvCxnSpPr>
          <p:nvPr/>
        </p:nvCxnSpPr>
        <p:spPr>
          <a:xfrm>
            <a:off x="5939911" y="3191877"/>
            <a:ext cx="363313" cy="1482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7151506" y="3197776"/>
            <a:ext cx="360220" cy="1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>
            <a:stCxn id="5" idx="0"/>
            <a:endCxn id="24" idx="2"/>
          </p:cNvCxnSpPr>
          <p:nvPr/>
        </p:nvCxnSpPr>
        <p:spPr>
          <a:xfrm flipV="1">
            <a:off x="5208248" y="1779850"/>
            <a:ext cx="0" cy="1135236"/>
          </a:xfrm>
          <a:prstGeom prst="line">
            <a:avLst/>
          </a:prstGeom>
          <a:ln w="12700">
            <a:solidFill>
              <a:srgbClr val="00B0F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>
            <a:stCxn id="22" idx="0"/>
            <a:endCxn id="5" idx="2"/>
          </p:cNvCxnSpPr>
          <p:nvPr/>
        </p:nvCxnSpPr>
        <p:spPr>
          <a:xfrm flipV="1">
            <a:off x="5208248" y="3468667"/>
            <a:ext cx="0" cy="1130474"/>
          </a:xfrm>
          <a:prstGeom prst="line">
            <a:avLst/>
          </a:prstGeom>
          <a:ln w="12700">
            <a:solidFill>
              <a:srgbClr val="00B0F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8519306" y="2101627"/>
            <a:ext cx="1211594" cy="553581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CC0099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Cellules </a:t>
            </a:r>
            <a:br>
              <a:rPr lang="fr-FR" sz="1400" dirty="0" smtClean="0">
                <a:ea typeface="Verdana" panose="020B0604030504040204" pitchFamily="34" charset="0"/>
              </a:rPr>
            </a:br>
            <a:r>
              <a:rPr lang="fr-FR" sz="1400" dirty="0" smtClean="0">
                <a:ea typeface="Verdana" panose="020B0604030504040204" pitchFamily="34" charset="0"/>
              </a:rPr>
              <a:t>séparées</a:t>
            </a:r>
            <a:endParaRPr lang="fr-FR" sz="1400" dirty="0">
              <a:ea typeface="Verdana" panose="020B0604030504040204" pitchFamily="34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8519306" y="3728543"/>
            <a:ext cx="1211594" cy="1009471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CC0099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Cellules </a:t>
            </a:r>
            <a:br>
              <a:rPr lang="fr-FR" sz="1400" dirty="0" smtClean="0">
                <a:ea typeface="Verdana" panose="020B0604030504040204" pitchFamily="34" charset="0"/>
              </a:rPr>
            </a:br>
            <a:r>
              <a:rPr lang="fr-FR" sz="1400" dirty="0" smtClean="0">
                <a:ea typeface="Verdana" panose="020B0604030504040204" pitchFamily="34" charset="0"/>
              </a:rPr>
              <a:t>associées de façon stable (tissu solide)</a:t>
            </a:r>
            <a:endParaRPr lang="fr-FR" sz="1400" dirty="0">
              <a:ea typeface="Verdana" panose="020B0604030504040204" pitchFamily="34" charset="0"/>
            </a:endParaRPr>
          </a:p>
        </p:txBody>
      </p:sp>
      <p:cxnSp>
        <p:nvCxnSpPr>
          <p:cNvPr id="17" name="Connecteur droit 16"/>
          <p:cNvCxnSpPr>
            <a:stCxn id="10" idx="0"/>
            <a:endCxn id="14" idx="1"/>
          </p:cNvCxnSpPr>
          <p:nvPr/>
        </p:nvCxnSpPr>
        <p:spPr>
          <a:xfrm flipV="1">
            <a:off x="8212570" y="2378418"/>
            <a:ext cx="306736" cy="536668"/>
          </a:xfrm>
          <a:prstGeom prst="line">
            <a:avLst/>
          </a:prstGeom>
          <a:ln w="12700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>
            <a:stCxn id="10" idx="2"/>
            <a:endCxn id="15" idx="1"/>
          </p:cNvCxnSpPr>
          <p:nvPr/>
        </p:nvCxnSpPr>
        <p:spPr>
          <a:xfrm>
            <a:off x="8212570" y="3468667"/>
            <a:ext cx="306736" cy="764612"/>
          </a:xfrm>
          <a:prstGeom prst="line">
            <a:avLst/>
          </a:prstGeom>
          <a:ln w="12700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4476584" y="4599141"/>
            <a:ext cx="1463327" cy="325636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2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b="1" dirty="0" smtClean="0">
                <a:solidFill>
                  <a:schemeClr val="accent2"/>
                </a:solidFill>
                <a:ea typeface="Verdana" panose="020B0604030504040204" pitchFamily="34" charset="0"/>
              </a:rPr>
              <a:t>Diversité</a:t>
            </a:r>
            <a:endParaRPr lang="fr-FR" sz="1400" b="1" dirty="0">
              <a:solidFill>
                <a:schemeClr val="accent2"/>
              </a:solidFill>
              <a:ea typeface="Verdana" panose="020B0604030504040204" pitchFamily="34" charset="0"/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4476585" y="1454214"/>
            <a:ext cx="1463326" cy="325636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00B05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b="1" dirty="0" smtClean="0">
                <a:solidFill>
                  <a:srgbClr val="00B050"/>
                </a:solidFill>
                <a:ea typeface="Verdana" panose="020B0604030504040204" pitchFamily="34" charset="0"/>
              </a:rPr>
              <a:t>Homogénéité</a:t>
            </a:r>
            <a:endParaRPr lang="fr-FR" sz="1400" b="1" dirty="0">
              <a:solidFill>
                <a:srgbClr val="00B050"/>
              </a:solidFill>
              <a:ea typeface="Verdana" panose="020B0604030504040204" pitchFamily="34" charset="0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2341260" y="589775"/>
            <a:ext cx="1831631" cy="781526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00B05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b="1" dirty="0" smtClean="0">
                <a:ea typeface="Verdana" panose="020B0604030504040204" pitchFamily="34" charset="0"/>
              </a:rPr>
              <a:t>Mitose</a:t>
            </a:r>
            <a:r>
              <a:rPr lang="fr-FR" sz="1400" dirty="0" smtClean="0">
                <a:ea typeface="Verdana" panose="020B0604030504040204" pitchFamily="34" charset="0"/>
              </a:rPr>
              <a:t> : répartition équitable des chromatides sœurs</a:t>
            </a:r>
            <a:endParaRPr lang="fr-FR" sz="1400" dirty="0">
              <a:ea typeface="Verdana" panose="020B0604030504040204" pitchFamily="34" charset="0"/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2341260" y="1760672"/>
            <a:ext cx="1831631" cy="553581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00B05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b="1" dirty="0" smtClean="0">
                <a:ea typeface="Verdana" panose="020B0604030504040204" pitchFamily="34" charset="0"/>
              </a:rPr>
              <a:t>Réplication</a:t>
            </a:r>
            <a:r>
              <a:rPr lang="fr-FR" sz="1400" dirty="0" smtClean="0">
                <a:ea typeface="Verdana" panose="020B0604030504040204" pitchFamily="34" charset="0"/>
              </a:rPr>
              <a:t> : faible fréquence d’erreurs</a:t>
            </a:r>
            <a:endParaRPr lang="fr-FR" sz="1400" dirty="0">
              <a:ea typeface="Verdana" panose="020B0604030504040204" pitchFamily="34" charset="0"/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3258228" y="3961411"/>
            <a:ext cx="1301707" cy="325636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4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b="1" dirty="0" smtClean="0">
                <a:ea typeface="Verdana" panose="020B0604030504040204" pitchFamily="34" charset="0"/>
              </a:rPr>
              <a:t>Conséquences</a:t>
            </a:r>
            <a:endParaRPr lang="fr-FR" sz="1400" b="1" dirty="0">
              <a:ea typeface="Verdana" panose="020B0604030504040204" pitchFamily="34" charset="0"/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3098332" y="5299175"/>
            <a:ext cx="1621500" cy="781526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2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b="1" dirty="0" smtClean="0">
                <a:ea typeface="Verdana" panose="020B0604030504040204" pitchFamily="34" charset="0"/>
              </a:rPr>
              <a:t>Origine</a:t>
            </a:r>
            <a:r>
              <a:rPr lang="fr-FR" sz="1400" dirty="0" smtClean="0">
                <a:ea typeface="Verdana" panose="020B0604030504040204" pitchFamily="34" charset="0"/>
              </a:rPr>
              <a:t> : mutations (erreurs de réplication)</a:t>
            </a:r>
            <a:endParaRPr lang="fr-FR" sz="1400" dirty="0">
              <a:ea typeface="Verdana" panose="020B0604030504040204" pitchFamily="34" charset="0"/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1367830" y="3505520"/>
            <a:ext cx="1496291" cy="1237417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4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Transmission des mutations à toute la lignée cellulaire par mitose</a:t>
            </a:r>
            <a:endParaRPr lang="fr-FR" sz="1400" dirty="0">
              <a:ea typeface="Verdana" panose="020B0604030504040204" pitchFamily="34" charset="0"/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102006" y="2314253"/>
            <a:ext cx="1496291" cy="1009471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4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Production de sous-clones aux phénotypes différents</a:t>
            </a:r>
            <a:endParaRPr lang="fr-FR" sz="1400" dirty="0">
              <a:ea typeface="Verdana" panose="020B0604030504040204" pitchFamily="34" charset="0"/>
            </a:endParaRPr>
          </a:p>
        </p:txBody>
      </p:sp>
      <p:cxnSp>
        <p:nvCxnSpPr>
          <p:cNvPr id="56" name="Connecteur droit 55"/>
          <p:cNvCxnSpPr>
            <a:stCxn id="28" idx="0"/>
          </p:cNvCxnSpPr>
          <p:nvPr/>
        </p:nvCxnSpPr>
        <p:spPr>
          <a:xfrm flipV="1">
            <a:off x="3909082" y="4922479"/>
            <a:ext cx="567502" cy="376696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cteur droit 58"/>
          <p:cNvCxnSpPr>
            <a:endCxn id="27" idx="2"/>
          </p:cNvCxnSpPr>
          <p:nvPr/>
        </p:nvCxnSpPr>
        <p:spPr>
          <a:xfrm flipH="1" flipV="1">
            <a:off x="3909082" y="4287047"/>
            <a:ext cx="567502" cy="318638"/>
          </a:xfrm>
          <a:prstGeom prst="line">
            <a:avLst/>
          </a:prstGeom>
          <a:ln w="127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eur droit 62"/>
          <p:cNvCxnSpPr>
            <a:stCxn id="27" idx="1"/>
            <a:endCxn id="29" idx="3"/>
          </p:cNvCxnSpPr>
          <p:nvPr/>
        </p:nvCxnSpPr>
        <p:spPr>
          <a:xfrm flipH="1">
            <a:off x="2864121" y="4124229"/>
            <a:ext cx="394107" cy="0"/>
          </a:xfrm>
          <a:prstGeom prst="line">
            <a:avLst/>
          </a:prstGeom>
          <a:ln w="127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66"/>
          <p:cNvCxnSpPr>
            <a:stCxn id="29" idx="1"/>
            <a:endCxn id="30" idx="2"/>
          </p:cNvCxnSpPr>
          <p:nvPr/>
        </p:nvCxnSpPr>
        <p:spPr>
          <a:xfrm flipH="1" flipV="1">
            <a:off x="850152" y="3323724"/>
            <a:ext cx="517678" cy="800505"/>
          </a:xfrm>
          <a:prstGeom prst="line">
            <a:avLst/>
          </a:prstGeom>
          <a:ln w="127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necteur droit 72"/>
          <p:cNvCxnSpPr>
            <a:endCxn id="25" idx="3"/>
          </p:cNvCxnSpPr>
          <p:nvPr/>
        </p:nvCxnSpPr>
        <p:spPr>
          <a:xfrm flipH="1" flipV="1">
            <a:off x="4172891" y="980538"/>
            <a:ext cx="303694" cy="490101"/>
          </a:xfrm>
          <a:prstGeom prst="line">
            <a:avLst/>
          </a:prstGeom>
          <a:ln w="127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necteur droit 75"/>
          <p:cNvCxnSpPr>
            <a:endCxn id="26" idx="3"/>
          </p:cNvCxnSpPr>
          <p:nvPr/>
        </p:nvCxnSpPr>
        <p:spPr>
          <a:xfrm flipH="1">
            <a:off x="4172891" y="1760672"/>
            <a:ext cx="303694" cy="276791"/>
          </a:xfrm>
          <a:prstGeom prst="line">
            <a:avLst/>
          </a:prstGeom>
          <a:ln w="127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94981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158</TotalTime>
  <Words>67</Words>
  <Application>Microsoft Office PowerPoint</Application>
  <PresentationFormat>Format A4 (210 x 297 mm)</PresentationFormat>
  <Paragraphs>14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Thème Office</vt:lpstr>
      <vt:lpstr>Présentation PowerPoint</vt:lpstr>
    </vt:vector>
  </TitlesOfParts>
  <Company>EDITIS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Bukowski.Sylvia</dc:creator>
  <cp:lastModifiedBy>Bukowski.Sylvia</cp:lastModifiedBy>
  <cp:revision>6</cp:revision>
  <dcterms:created xsi:type="dcterms:W3CDTF">2020-07-22T16:32:13Z</dcterms:created>
  <dcterms:modified xsi:type="dcterms:W3CDTF">2020-07-24T22:27:00Z</dcterms:modified>
</cp:coreProperties>
</file>