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799763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  <a:srgbClr val="CC0099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577975" y="1143000"/>
            <a:ext cx="3702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1pPr>
    <a:lvl2pPr marL="539863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2pPr>
    <a:lvl3pPr marL="1079727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3pPr>
    <a:lvl4pPr marL="1619592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4pPr>
    <a:lvl5pPr marL="2159456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5pPr>
    <a:lvl6pPr marL="2699320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6pPr>
    <a:lvl7pPr marL="3239183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7pPr>
    <a:lvl8pPr marL="3779046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8pPr>
    <a:lvl9pPr marL="4318911" algn="l" defTabSz="1079727" rtl="0" eaLnBrk="1" latinLnBrk="0" hangingPunct="1">
      <a:defRPr sz="14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472842"/>
            <a:ext cx="9179799" cy="3133172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4726842"/>
            <a:ext cx="8099822" cy="2172804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040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8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479142"/>
            <a:ext cx="2328699" cy="762669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479142"/>
            <a:ext cx="6851100" cy="762669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303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02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243638"/>
            <a:ext cx="9314796" cy="3743557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6022610"/>
            <a:ext cx="9314796" cy="1968648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836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395710"/>
            <a:ext cx="4589899" cy="571012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395710"/>
            <a:ext cx="4589899" cy="571012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027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479144"/>
            <a:ext cx="9314796" cy="173949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2206137"/>
            <a:ext cx="4568805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3287331"/>
            <a:ext cx="4568805" cy="483516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2206137"/>
            <a:ext cx="4591306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3287331"/>
            <a:ext cx="4591306" cy="483516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380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15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541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99969"/>
            <a:ext cx="3483205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295769"/>
            <a:ext cx="5467380" cy="6395505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699862"/>
            <a:ext cx="3483205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859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99969"/>
            <a:ext cx="3483205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295769"/>
            <a:ext cx="5467380" cy="6395505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699862"/>
            <a:ext cx="3483205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895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479144"/>
            <a:ext cx="9314796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395710"/>
            <a:ext cx="9314796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8341240"/>
            <a:ext cx="2429947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8341240"/>
            <a:ext cx="364492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8341240"/>
            <a:ext cx="2429947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729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8663085"/>
            <a:ext cx="10799763" cy="327990"/>
          </a:xfrm>
          <a:ln w="6350">
            <a:noFill/>
          </a:ln>
        </p:spPr>
        <p:txBody>
          <a:bodyPr vert="horz" lIns="90000" tIns="41936" rIns="270000" bIns="108000" rtlCol="0" anchor="ctr"/>
          <a:lstStyle/>
          <a:p>
            <a:pPr algn="r"/>
            <a:r>
              <a:rPr lang="fr-FR" sz="1200" dirty="0" smtClean="0"/>
              <a:t>Thème 1/Chapitre 2 • </a:t>
            </a:r>
            <a:r>
              <a:rPr lang="fr-FR" sz="1200" dirty="0"/>
              <a:t>Les conséquences génétiques de la reproduction sexuée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051331" y="3622349"/>
            <a:ext cx="1337112" cy="553581"/>
          </a:xfrm>
          <a:prstGeom prst="roundRect">
            <a:avLst>
              <a:gd name="adj" fmla="val 9487"/>
            </a:avLst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Reproduction sexuée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153940" y="2005187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Méiose normale</a:t>
            </a:r>
          </a:p>
        </p:txBody>
      </p:sp>
      <p:cxnSp>
        <p:nvCxnSpPr>
          <p:cNvPr id="12" name="Connecteur droit 11"/>
          <p:cNvCxnSpPr>
            <a:stCxn id="40" idx="2"/>
          </p:cNvCxnSpPr>
          <p:nvPr/>
        </p:nvCxnSpPr>
        <p:spPr>
          <a:xfrm>
            <a:off x="2739234" y="2356464"/>
            <a:ext cx="1436046" cy="1256251"/>
          </a:xfrm>
          <a:prstGeom prst="line">
            <a:avLst/>
          </a:prstGeom>
          <a:ln w="12700">
            <a:solidFill>
              <a:srgbClr val="CC0099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stCxn id="10" idx="3"/>
            <a:endCxn id="24" idx="1"/>
          </p:cNvCxnSpPr>
          <p:nvPr/>
        </p:nvCxnSpPr>
        <p:spPr>
          <a:xfrm>
            <a:off x="5130832" y="2131371"/>
            <a:ext cx="909541" cy="1839377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107203" y="5090161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Méiose anormale</a:t>
            </a:r>
          </a:p>
        </p:txBody>
      </p:sp>
      <p:cxnSp>
        <p:nvCxnSpPr>
          <p:cNvPr id="33" name="Connecteur droit 32"/>
          <p:cNvCxnSpPr>
            <a:endCxn id="31" idx="0"/>
          </p:cNvCxnSpPr>
          <p:nvPr/>
        </p:nvCxnSpPr>
        <p:spPr>
          <a:xfrm>
            <a:off x="5223910" y="4185564"/>
            <a:ext cx="371739" cy="904597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1988637" y="1949419"/>
            <a:ext cx="1501194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CC0099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Identification des génotypes par séquençage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2347786" y="4979652"/>
            <a:ext cx="833944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Fécondation</a:t>
            </a:r>
          </a:p>
        </p:txBody>
      </p:sp>
      <p:cxnSp>
        <p:nvCxnSpPr>
          <p:cNvPr id="46" name="Connecteur droit 45"/>
          <p:cNvCxnSpPr>
            <a:stCxn id="42" idx="3"/>
          </p:cNvCxnSpPr>
          <p:nvPr/>
        </p:nvCxnSpPr>
        <p:spPr>
          <a:xfrm flipV="1">
            <a:off x="3181730" y="4175930"/>
            <a:ext cx="962737" cy="929906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2630917" y="3465126"/>
            <a:ext cx="739243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Hérédité liée au sexe</a:t>
            </a:r>
          </a:p>
        </p:txBody>
      </p:sp>
      <p:cxnSp>
        <p:nvCxnSpPr>
          <p:cNvPr id="50" name="Connecteur droit 49"/>
          <p:cNvCxnSpPr>
            <a:stCxn id="48" idx="3"/>
            <a:endCxn id="9" idx="1"/>
          </p:cNvCxnSpPr>
          <p:nvPr/>
        </p:nvCxnSpPr>
        <p:spPr>
          <a:xfrm>
            <a:off x="3370160" y="3668649"/>
            <a:ext cx="681171" cy="230491"/>
          </a:xfrm>
          <a:prstGeom prst="line">
            <a:avLst/>
          </a:prstGeom>
          <a:ln w="12700">
            <a:solidFill>
              <a:srgbClr val="00B0F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5670211" y="320367"/>
            <a:ext cx="858608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F1 homogène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657747" y="881571"/>
            <a:ext cx="1144152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Monohybridisme F2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635556" y="2087654"/>
            <a:ext cx="976892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Dihybridisme : croisement-test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040373" y="3844564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Dihybridisme : F2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835891" y="320367"/>
            <a:ext cx="1788683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Dominance/récessivité des allèles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052917" y="881569"/>
            <a:ext cx="1141403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Proportions de ¾ : ¼ 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882067" y="1683182"/>
            <a:ext cx="976892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% recombinés = % parentaux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882067" y="2492969"/>
            <a:ext cx="976892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% recombinés &lt; % parentaux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7362156" y="3843529"/>
            <a:ext cx="2067360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Proportions de 9/16 : 3/16 : 3/16 : 1/16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1168691" y="572735"/>
            <a:ext cx="593787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CC0099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Éthique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812522" y="916794"/>
            <a:ext cx="949955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CC0099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Biotechnologies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85585" y="1255767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CC0099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Bases de données</a:t>
            </a:r>
          </a:p>
        </p:txBody>
      </p:sp>
      <p:cxnSp>
        <p:nvCxnSpPr>
          <p:cNvPr id="35" name="Connecteur droit 34"/>
          <p:cNvCxnSpPr>
            <a:stCxn id="10" idx="3"/>
            <a:endCxn id="22" idx="1"/>
          </p:cNvCxnSpPr>
          <p:nvPr/>
        </p:nvCxnSpPr>
        <p:spPr>
          <a:xfrm>
            <a:off x="5130832" y="2131371"/>
            <a:ext cx="504724" cy="159806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10" idx="3"/>
            <a:endCxn id="21" idx="1"/>
          </p:cNvCxnSpPr>
          <p:nvPr/>
        </p:nvCxnSpPr>
        <p:spPr>
          <a:xfrm flipV="1">
            <a:off x="5130832" y="1007755"/>
            <a:ext cx="526915" cy="1123616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stCxn id="10" idx="3"/>
            <a:endCxn id="20" idx="1"/>
          </p:cNvCxnSpPr>
          <p:nvPr/>
        </p:nvCxnSpPr>
        <p:spPr>
          <a:xfrm flipV="1">
            <a:off x="5130832" y="446551"/>
            <a:ext cx="539379" cy="1684820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24" idx="3"/>
            <a:endCxn id="29" idx="1"/>
          </p:cNvCxnSpPr>
          <p:nvPr/>
        </p:nvCxnSpPr>
        <p:spPr>
          <a:xfrm flipV="1">
            <a:off x="7017265" y="3969713"/>
            <a:ext cx="344891" cy="1035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>
            <a:stCxn id="22" idx="3"/>
            <a:endCxn id="28" idx="1"/>
          </p:cNvCxnSpPr>
          <p:nvPr/>
        </p:nvCxnSpPr>
        <p:spPr>
          <a:xfrm>
            <a:off x="6612448" y="2291177"/>
            <a:ext cx="269619" cy="405315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22" idx="3"/>
            <a:endCxn id="27" idx="1"/>
          </p:cNvCxnSpPr>
          <p:nvPr/>
        </p:nvCxnSpPr>
        <p:spPr>
          <a:xfrm flipV="1">
            <a:off x="6612448" y="1886705"/>
            <a:ext cx="269619" cy="404472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>
            <a:stCxn id="21" idx="3"/>
            <a:endCxn id="26" idx="1"/>
          </p:cNvCxnSpPr>
          <p:nvPr/>
        </p:nvCxnSpPr>
        <p:spPr>
          <a:xfrm flipV="1">
            <a:off x="6801899" y="1007753"/>
            <a:ext cx="251018" cy="2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stCxn id="20" idx="3"/>
            <a:endCxn id="25" idx="1"/>
          </p:cNvCxnSpPr>
          <p:nvPr/>
        </p:nvCxnSpPr>
        <p:spPr>
          <a:xfrm>
            <a:off x="6528820" y="446551"/>
            <a:ext cx="307071" cy="0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34" idx="3"/>
            <a:endCxn id="40" idx="0"/>
          </p:cNvCxnSpPr>
          <p:nvPr/>
        </p:nvCxnSpPr>
        <p:spPr>
          <a:xfrm>
            <a:off x="1762477" y="1381951"/>
            <a:ext cx="976757" cy="567468"/>
          </a:xfrm>
          <a:prstGeom prst="line">
            <a:avLst/>
          </a:prstGeom>
          <a:ln w="12700">
            <a:solidFill>
              <a:srgbClr val="CC0099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32" idx="3"/>
            <a:endCxn id="40" idx="0"/>
          </p:cNvCxnSpPr>
          <p:nvPr/>
        </p:nvCxnSpPr>
        <p:spPr>
          <a:xfrm>
            <a:off x="1762477" y="1042978"/>
            <a:ext cx="976757" cy="906441"/>
          </a:xfrm>
          <a:prstGeom prst="line">
            <a:avLst/>
          </a:prstGeom>
          <a:ln w="12700">
            <a:solidFill>
              <a:srgbClr val="CC0099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30" idx="3"/>
            <a:endCxn id="40" idx="0"/>
          </p:cNvCxnSpPr>
          <p:nvPr/>
        </p:nvCxnSpPr>
        <p:spPr>
          <a:xfrm>
            <a:off x="1762478" y="698919"/>
            <a:ext cx="976756" cy="1250500"/>
          </a:xfrm>
          <a:prstGeom prst="line">
            <a:avLst/>
          </a:prstGeom>
          <a:ln w="12700">
            <a:solidFill>
              <a:srgbClr val="CC0099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1370541" y="3182774"/>
            <a:ext cx="976892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Analyse d’arbres généalogiques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1370541" y="3733238"/>
            <a:ext cx="976892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F1 pas toujours homogène</a:t>
            </a:r>
          </a:p>
        </p:txBody>
      </p:sp>
      <p:cxnSp>
        <p:nvCxnSpPr>
          <p:cNvPr id="69" name="Connecteur droit 68"/>
          <p:cNvCxnSpPr>
            <a:stCxn id="68" idx="3"/>
            <a:endCxn id="48" idx="1"/>
          </p:cNvCxnSpPr>
          <p:nvPr/>
        </p:nvCxnSpPr>
        <p:spPr>
          <a:xfrm flipV="1">
            <a:off x="2347434" y="3668648"/>
            <a:ext cx="283483" cy="268112"/>
          </a:xfrm>
          <a:prstGeom prst="line">
            <a:avLst/>
          </a:prstGeom>
          <a:ln w="12700">
            <a:solidFill>
              <a:srgbClr val="00B0F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stCxn id="67" idx="3"/>
            <a:endCxn id="48" idx="1"/>
          </p:cNvCxnSpPr>
          <p:nvPr/>
        </p:nvCxnSpPr>
        <p:spPr>
          <a:xfrm>
            <a:off x="2347434" y="3386296"/>
            <a:ext cx="283483" cy="282352"/>
          </a:xfrm>
          <a:prstGeom prst="line">
            <a:avLst/>
          </a:prstGeom>
          <a:ln w="12700">
            <a:solidFill>
              <a:srgbClr val="00B0F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191799" y="3106917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Allèle porté par X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191799" y="3444445"/>
            <a:ext cx="976892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Allèle porté par Y</a:t>
            </a:r>
          </a:p>
        </p:txBody>
      </p:sp>
      <p:cxnSp>
        <p:nvCxnSpPr>
          <p:cNvPr id="73" name="Connecteur droit 72"/>
          <p:cNvCxnSpPr>
            <a:stCxn id="72" idx="3"/>
            <a:endCxn id="67" idx="1"/>
          </p:cNvCxnSpPr>
          <p:nvPr/>
        </p:nvCxnSpPr>
        <p:spPr>
          <a:xfrm flipV="1">
            <a:off x="1168691" y="3386297"/>
            <a:ext cx="201850" cy="184333"/>
          </a:xfrm>
          <a:prstGeom prst="line">
            <a:avLst/>
          </a:prstGeom>
          <a:ln w="12700">
            <a:solidFill>
              <a:srgbClr val="00B0F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>
            <a:stCxn id="71" idx="3"/>
            <a:endCxn id="67" idx="1"/>
          </p:cNvCxnSpPr>
          <p:nvPr/>
        </p:nvCxnSpPr>
        <p:spPr>
          <a:xfrm>
            <a:off x="1168691" y="3233102"/>
            <a:ext cx="201850" cy="153195"/>
          </a:xfrm>
          <a:prstGeom prst="line">
            <a:avLst/>
          </a:prstGeom>
          <a:ln w="12700">
            <a:solidFill>
              <a:srgbClr val="00B0F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179452" y="5034416"/>
            <a:ext cx="1755430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Rencontre aléatoire de gamètes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541638" y="5411703"/>
            <a:ext cx="1393244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chemeClr val="accent6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Amplifie le brassage 2^2n</a:t>
            </a:r>
          </a:p>
        </p:txBody>
      </p:sp>
      <p:cxnSp>
        <p:nvCxnSpPr>
          <p:cNvPr id="77" name="Connecteur droit 76"/>
          <p:cNvCxnSpPr>
            <a:stCxn id="76" idx="3"/>
            <a:endCxn id="42" idx="1"/>
          </p:cNvCxnSpPr>
          <p:nvPr/>
        </p:nvCxnSpPr>
        <p:spPr>
          <a:xfrm flipV="1">
            <a:off x="1934882" y="5105836"/>
            <a:ext cx="412904" cy="432051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75" idx="3"/>
            <a:endCxn id="42" idx="1"/>
          </p:cNvCxnSpPr>
          <p:nvPr/>
        </p:nvCxnSpPr>
        <p:spPr>
          <a:xfrm flipV="1">
            <a:off x="1934882" y="5105836"/>
            <a:ext cx="412904" cy="54764"/>
          </a:xfrm>
          <a:prstGeom prst="line">
            <a:avLst/>
          </a:prstGeom>
          <a:ln w="127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ZoneTexte 83"/>
          <p:cNvSpPr txBox="1"/>
          <p:nvPr/>
        </p:nvSpPr>
        <p:spPr>
          <a:xfrm>
            <a:off x="2865729" y="6042104"/>
            <a:ext cx="1248204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ABE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950" b="1" dirty="0">
                <a:ea typeface="Verdana" panose="020B0604030504040204" pitchFamily="34" charset="0"/>
              </a:rPr>
              <a:t>Création de diversité dans la population</a:t>
            </a:r>
          </a:p>
        </p:txBody>
      </p:sp>
      <p:sp>
        <p:nvSpPr>
          <p:cNvPr id="85" name="ZoneTexte 84"/>
          <p:cNvSpPr txBox="1"/>
          <p:nvPr/>
        </p:nvSpPr>
        <p:spPr>
          <a:xfrm>
            <a:off x="1086352" y="6831722"/>
            <a:ext cx="1253159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ABE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Nouveaux phénotypes</a:t>
            </a:r>
          </a:p>
        </p:txBody>
      </p:sp>
      <p:sp>
        <p:nvSpPr>
          <p:cNvPr id="86" name="ZoneTexte 85"/>
          <p:cNvSpPr txBox="1"/>
          <p:nvPr/>
        </p:nvSpPr>
        <p:spPr>
          <a:xfrm>
            <a:off x="1200590" y="7181540"/>
            <a:ext cx="1123686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ABE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Nouvelles fonctions</a:t>
            </a:r>
          </a:p>
        </p:txBody>
      </p:sp>
      <p:cxnSp>
        <p:nvCxnSpPr>
          <p:cNvPr id="87" name="Connecteur droit 86"/>
          <p:cNvCxnSpPr>
            <a:stCxn id="86" idx="3"/>
            <a:endCxn id="84" idx="2"/>
          </p:cNvCxnSpPr>
          <p:nvPr/>
        </p:nvCxnSpPr>
        <p:spPr>
          <a:xfrm flipV="1">
            <a:off x="2324276" y="6449149"/>
            <a:ext cx="1165555" cy="858575"/>
          </a:xfrm>
          <a:prstGeom prst="line">
            <a:avLst/>
          </a:prstGeom>
          <a:ln w="12700">
            <a:solidFill>
              <a:srgbClr val="FABE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>
            <a:stCxn id="85" idx="3"/>
            <a:endCxn id="84" idx="2"/>
          </p:cNvCxnSpPr>
          <p:nvPr/>
        </p:nvCxnSpPr>
        <p:spPr>
          <a:xfrm flipV="1">
            <a:off x="2339511" y="6449149"/>
            <a:ext cx="1150320" cy="508757"/>
          </a:xfrm>
          <a:prstGeom prst="line">
            <a:avLst/>
          </a:prstGeom>
          <a:ln w="12700">
            <a:solidFill>
              <a:srgbClr val="FABE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ZoneTexte 88"/>
          <p:cNvSpPr txBox="1"/>
          <p:nvPr/>
        </p:nvSpPr>
        <p:spPr>
          <a:xfrm>
            <a:off x="826750" y="7531358"/>
            <a:ext cx="1497526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ABE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Barrières entre populations</a:t>
            </a:r>
          </a:p>
        </p:txBody>
      </p:sp>
      <p:sp>
        <p:nvSpPr>
          <p:cNvPr id="90" name="ZoneTexte 89"/>
          <p:cNvSpPr txBox="1"/>
          <p:nvPr/>
        </p:nvSpPr>
        <p:spPr>
          <a:xfrm>
            <a:off x="1652995" y="7879997"/>
            <a:ext cx="671283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ABE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950" dirty="0">
                <a:ea typeface="Verdana" panose="020B0604030504040204" pitchFamily="34" charset="0"/>
              </a:rPr>
              <a:t>Spéciation</a:t>
            </a:r>
          </a:p>
        </p:txBody>
      </p:sp>
      <p:sp>
        <p:nvSpPr>
          <p:cNvPr id="91" name="ZoneTexte 90"/>
          <p:cNvSpPr txBox="1"/>
          <p:nvPr/>
        </p:nvSpPr>
        <p:spPr>
          <a:xfrm>
            <a:off x="6447421" y="5652287"/>
            <a:ext cx="1264418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Crossing-over inégaux</a:t>
            </a:r>
          </a:p>
        </p:txBody>
      </p:sp>
      <p:sp>
        <p:nvSpPr>
          <p:cNvPr id="92" name="ZoneTexte 91"/>
          <p:cNvSpPr txBox="1"/>
          <p:nvPr/>
        </p:nvSpPr>
        <p:spPr>
          <a:xfrm>
            <a:off x="5448941" y="6448456"/>
            <a:ext cx="1533617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Mauvaise répartition du matériel chromosomique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8438711" y="5056365"/>
            <a:ext cx="1850091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Échange non réciproque de gènes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8449071" y="5560759"/>
            <a:ext cx="1147248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Ajout de gène (duplication génique)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8464275" y="6179440"/>
            <a:ext cx="861188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Perte de gène</a:t>
            </a:r>
          </a:p>
        </p:txBody>
      </p:sp>
      <p:sp>
        <p:nvSpPr>
          <p:cNvPr id="96" name="ZoneTexte 95"/>
          <p:cNvSpPr txBox="1"/>
          <p:nvPr/>
        </p:nvSpPr>
        <p:spPr>
          <a:xfrm>
            <a:off x="9806823" y="5361123"/>
            <a:ext cx="754488" cy="407045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Famille multigénique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9806824" y="5804937"/>
            <a:ext cx="687913" cy="407045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Nouvelles fonctions</a:t>
            </a:r>
          </a:p>
        </p:txBody>
      </p:sp>
      <p:sp>
        <p:nvSpPr>
          <p:cNvPr id="98" name="ZoneTexte 97"/>
          <p:cNvSpPr txBox="1"/>
          <p:nvPr/>
        </p:nvSpPr>
        <p:spPr>
          <a:xfrm>
            <a:off x="4975361" y="7400985"/>
            <a:ext cx="824528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En 1</a:t>
            </a:r>
            <a:r>
              <a:rPr lang="fr-FR" sz="950" baseline="30000" dirty="0">
                <a:ea typeface="Verdana" panose="020B0604030504040204" pitchFamily="34" charset="0"/>
              </a:rPr>
              <a:t>re</a:t>
            </a:r>
            <a:r>
              <a:rPr lang="fr-FR" sz="950" dirty="0">
                <a:ea typeface="Verdana" panose="020B0604030504040204" pitchFamily="34" charset="0"/>
              </a:rPr>
              <a:t> division</a:t>
            </a:r>
          </a:p>
        </p:txBody>
      </p:sp>
      <p:sp>
        <p:nvSpPr>
          <p:cNvPr id="99" name="ZoneTexte 98"/>
          <p:cNvSpPr txBox="1"/>
          <p:nvPr/>
        </p:nvSpPr>
        <p:spPr>
          <a:xfrm>
            <a:off x="6005675" y="7394740"/>
            <a:ext cx="766321" cy="252368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En 2</a:t>
            </a:r>
            <a:r>
              <a:rPr lang="fr-FR" sz="950" baseline="30000" dirty="0">
                <a:ea typeface="Verdana" panose="020B0604030504040204" pitchFamily="34" charset="0"/>
              </a:rPr>
              <a:t>e</a:t>
            </a:r>
            <a:r>
              <a:rPr lang="fr-FR" sz="950" dirty="0">
                <a:ea typeface="Verdana" panose="020B0604030504040204" pitchFamily="34" charset="0"/>
              </a:rPr>
              <a:t> division</a:t>
            </a:r>
          </a:p>
        </p:txBody>
      </p:sp>
      <p:sp>
        <p:nvSpPr>
          <p:cNvPr id="100" name="ZoneTexte 99"/>
          <p:cNvSpPr txBox="1"/>
          <p:nvPr/>
        </p:nvSpPr>
        <p:spPr>
          <a:xfrm>
            <a:off x="6972753" y="7316684"/>
            <a:ext cx="892400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Individus monosomiques</a:t>
            </a:r>
          </a:p>
        </p:txBody>
      </p:sp>
      <p:sp>
        <p:nvSpPr>
          <p:cNvPr id="101" name="ZoneTexte 100"/>
          <p:cNvSpPr txBox="1"/>
          <p:nvPr/>
        </p:nvSpPr>
        <p:spPr>
          <a:xfrm>
            <a:off x="8065910" y="7323647"/>
            <a:ext cx="766321" cy="407045"/>
          </a:xfrm>
          <a:prstGeom prst="roundRect">
            <a:avLst>
              <a:gd name="adj" fmla="val 9487"/>
            </a:avLst>
          </a:prstGeom>
          <a:noFill/>
          <a:ln w="6350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Individus trisomiques</a:t>
            </a:r>
          </a:p>
        </p:txBody>
      </p:sp>
      <p:cxnSp>
        <p:nvCxnSpPr>
          <p:cNvPr id="111" name="Connecteur droit 110"/>
          <p:cNvCxnSpPr>
            <a:stCxn id="84" idx="0"/>
            <a:endCxn id="9" idx="2"/>
          </p:cNvCxnSpPr>
          <p:nvPr/>
        </p:nvCxnSpPr>
        <p:spPr>
          <a:xfrm flipV="1">
            <a:off x="3489831" y="4175930"/>
            <a:ext cx="1230056" cy="1866174"/>
          </a:xfrm>
          <a:prstGeom prst="line">
            <a:avLst/>
          </a:prstGeom>
          <a:ln w="12700">
            <a:solidFill>
              <a:srgbClr val="FABE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>
            <a:stCxn id="89" idx="3"/>
            <a:endCxn id="84" idx="2"/>
          </p:cNvCxnSpPr>
          <p:nvPr/>
        </p:nvCxnSpPr>
        <p:spPr>
          <a:xfrm flipV="1">
            <a:off x="2324276" y="6449149"/>
            <a:ext cx="1165555" cy="1208393"/>
          </a:xfrm>
          <a:prstGeom prst="line">
            <a:avLst/>
          </a:prstGeom>
          <a:ln w="12700">
            <a:solidFill>
              <a:srgbClr val="FABE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>
            <a:stCxn id="90" idx="3"/>
            <a:endCxn id="84" idx="2"/>
          </p:cNvCxnSpPr>
          <p:nvPr/>
        </p:nvCxnSpPr>
        <p:spPr>
          <a:xfrm flipV="1">
            <a:off x="2324278" y="6449149"/>
            <a:ext cx="1165553" cy="1557032"/>
          </a:xfrm>
          <a:prstGeom prst="line">
            <a:avLst/>
          </a:prstGeom>
          <a:ln w="12700">
            <a:solidFill>
              <a:srgbClr val="FABE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8296772" y="1192796"/>
            <a:ext cx="2091350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Gènes sur des chromosomes différents</a:t>
            </a:r>
          </a:p>
        </p:txBody>
      </p:sp>
      <p:sp>
        <p:nvSpPr>
          <p:cNvPr id="133" name="ZoneTexte 132"/>
          <p:cNvSpPr txBox="1"/>
          <p:nvPr/>
        </p:nvSpPr>
        <p:spPr>
          <a:xfrm>
            <a:off x="8304599" y="1450411"/>
            <a:ext cx="1804744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Brassage interchromosomique</a:t>
            </a:r>
          </a:p>
        </p:txBody>
      </p:sp>
      <p:sp>
        <p:nvSpPr>
          <p:cNvPr id="134" name="ZoneTexte 133"/>
          <p:cNvSpPr txBox="1"/>
          <p:nvPr/>
        </p:nvSpPr>
        <p:spPr>
          <a:xfrm>
            <a:off x="8296773" y="1702191"/>
            <a:ext cx="1469719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Métaphase puis anaphase 1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8296773" y="1956023"/>
            <a:ext cx="2030787" cy="407045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Répartition aléatoire des chromosomes de chaque paire 2^n</a:t>
            </a:r>
          </a:p>
        </p:txBody>
      </p:sp>
      <p:cxnSp>
        <p:nvCxnSpPr>
          <p:cNvPr id="139" name="Connecteur droit 138"/>
          <p:cNvCxnSpPr>
            <a:stCxn id="27" idx="3"/>
            <a:endCxn id="132" idx="1"/>
          </p:cNvCxnSpPr>
          <p:nvPr/>
        </p:nvCxnSpPr>
        <p:spPr>
          <a:xfrm flipV="1">
            <a:off x="7858959" y="1318980"/>
            <a:ext cx="437813" cy="567725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>
            <a:stCxn id="27" idx="3"/>
            <a:endCxn id="133" idx="1"/>
          </p:cNvCxnSpPr>
          <p:nvPr/>
        </p:nvCxnSpPr>
        <p:spPr>
          <a:xfrm flipV="1">
            <a:off x="7858959" y="1576595"/>
            <a:ext cx="445640" cy="310110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>
            <a:stCxn id="27" idx="3"/>
            <a:endCxn id="134" idx="1"/>
          </p:cNvCxnSpPr>
          <p:nvPr/>
        </p:nvCxnSpPr>
        <p:spPr>
          <a:xfrm flipV="1">
            <a:off x="7858959" y="1828375"/>
            <a:ext cx="437814" cy="58330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147"/>
          <p:cNvCxnSpPr>
            <a:stCxn id="27" idx="3"/>
            <a:endCxn id="135" idx="1"/>
          </p:cNvCxnSpPr>
          <p:nvPr/>
        </p:nvCxnSpPr>
        <p:spPr>
          <a:xfrm>
            <a:off x="7858959" y="1886705"/>
            <a:ext cx="437814" cy="272841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/>
          <p:cNvCxnSpPr>
            <a:stCxn id="31" idx="2"/>
            <a:endCxn id="92" idx="0"/>
          </p:cNvCxnSpPr>
          <p:nvPr/>
        </p:nvCxnSpPr>
        <p:spPr>
          <a:xfrm>
            <a:off x="5595649" y="5342529"/>
            <a:ext cx="620101" cy="1105927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/>
          <p:cNvCxnSpPr>
            <a:stCxn id="31" idx="3"/>
            <a:endCxn id="91" idx="0"/>
          </p:cNvCxnSpPr>
          <p:nvPr/>
        </p:nvCxnSpPr>
        <p:spPr>
          <a:xfrm>
            <a:off x="6084095" y="5216345"/>
            <a:ext cx="995535" cy="435942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/>
          <p:cNvCxnSpPr>
            <a:stCxn id="92" idx="2"/>
            <a:endCxn id="98" idx="0"/>
          </p:cNvCxnSpPr>
          <p:nvPr/>
        </p:nvCxnSpPr>
        <p:spPr>
          <a:xfrm flipH="1">
            <a:off x="5387625" y="6855501"/>
            <a:ext cx="828125" cy="545484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>
            <a:stCxn id="92" idx="2"/>
            <a:endCxn id="99" idx="0"/>
          </p:cNvCxnSpPr>
          <p:nvPr/>
        </p:nvCxnSpPr>
        <p:spPr>
          <a:xfrm>
            <a:off x="6215750" y="6855501"/>
            <a:ext cx="173086" cy="539239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>
            <a:stCxn id="92" idx="2"/>
            <a:endCxn id="100" idx="0"/>
          </p:cNvCxnSpPr>
          <p:nvPr/>
        </p:nvCxnSpPr>
        <p:spPr>
          <a:xfrm>
            <a:off x="6215750" y="6855501"/>
            <a:ext cx="1203203" cy="461183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cteur droit 174"/>
          <p:cNvCxnSpPr>
            <a:stCxn id="92" idx="2"/>
            <a:endCxn id="101" idx="0"/>
          </p:cNvCxnSpPr>
          <p:nvPr/>
        </p:nvCxnSpPr>
        <p:spPr>
          <a:xfrm>
            <a:off x="6215750" y="6855501"/>
            <a:ext cx="2233321" cy="468146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>
            <a:stCxn id="91" idx="3"/>
            <a:endCxn id="93" idx="1"/>
          </p:cNvCxnSpPr>
          <p:nvPr/>
        </p:nvCxnSpPr>
        <p:spPr>
          <a:xfrm flipV="1">
            <a:off x="7711839" y="5182549"/>
            <a:ext cx="726872" cy="595922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180"/>
          <p:cNvCxnSpPr>
            <a:stCxn id="91" idx="3"/>
            <a:endCxn id="94" idx="1"/>
          </p:cNvCxnSpPr>
          <p:nvPr/>
        </p:nvCxnSpPr>
        <p:spPr>
          <a:xfrm flipV="1">
            <a:off x="7711839" y="5764282"/>
            <a:ext cx="737232" cy="14189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>
            <a:stCxn id="91" idx="3"/>
            <a:endCxn id="95" idx="1"/>
          </p:cNvCxnSpPr>
          <p:nvPr/>
        </p:nvCxnSpPr>
        <p:spPr>
          <a:xfrm>
            <a:off x="7711839" y="5778471"/>
            <a:ext cx="752436" cy="527153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cteur droit 186"/>
          <p:cNvCxnSpPr>
            <a:stCxn id="94" idx="3"/>
            <a:endCxn id="97" idx="1"/>
          </p:cNvCxnSpPr>
          <p:nvPr/>
        </p:nvCxnSpPr>
        <p:spPr>
          <a:xfrm>
            <a:off x="9596319" y="5764282"/>
            <a:ext cx="210505" cy="244178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189"/>
          <p:cNvCxnSpPr>
            <a:stCxn id="94" idx="3"/>
            <a:endCxn id="96" idx="1"/>
          </p:cNvCxnSpPr>
          <p:nvPr/>
        </p:nvCxnSpPr>
        <p:spPr>
          <a:xfrm flipV="1">
            <a:off x="9596319" y="5564646"/>
            <a:ext cx="210504" cy="199636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ZoneTexte 268"/>
          <p:cNvSpPr txBox="1"/>
          <p:nvPr/>
        </p:nvSpPr>
        <p:spPr>
          <a:xfrm>
            <a:off x="8330497" y="2611256"/>
            <a:ext cx="2202910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Intervention d’un crossing-over réciproque</a:t>
            </a:r>
          </a:p>
        </p:txBody>
      </p:sp>
      <p:sp>
        <p:nvSpPr>
          <p:cNvPr id="270" name="ZoneTexte 269"/>
          <p:cNvSpPr txBox="1"/>
          <p:nvPr/>
        </p:nvSpPr>
        <p:spPr>
          <a:xfrm>
            <a:off x="8335724" y="2866802"/>
            <a:ext cx="709049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Prophase 1</a:t>
            </a:r>
          </a:p>
        </p:txBody>
      </p:sp>
      <p:sp>
        <p:nvSpPr>
          <p:cNvPr id="271" name="ZoneTexte 270"/>
          <p:cNvSpPr txBox="1"/>
          <p:nvPr/>
        </p:nvSpPr>
        <p:spPr>
          <a:xfrm>
            <a:off x="8343278" y="3119170"/>
            <a:ext cx="1664834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Brassage intrachromosomique</a:t>
            </a:r>
          </a:p>
        </p:txBody>
      </p:sp>
      <p:sp>
        <p:nvSpPr>
          <p:cNvPr id="272" name="ZoneTexte 271"/>
          <p:cNvSpPr txBox="1"/>
          <p:nvPr/>
        </p:nvSpPr>
        <p:spPr>
          <a:xfrm>
            <a:off x="8343278" y="3377894"/>
            <a:ext cx="2202910" cy="252368"/>
          </a:xfrm>
          <a:prstGeom prst="roundRect">
            <a:avLst>
              <a:gd name="adj" fmla="val 9487"/>
            </a:avLst>
          </a:prstGeom>
          <a:noFill/>
          <a:ln w="6350">
            <a:noFill/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950" dirty="0">
                <a:ea typeface="Verdana" panose="020B0604030504040204" pitchFamily="34" charset="0"/>
              </a:rPr>
              <a:t>Gènes sur la même paire de chromosomes</a:t>
            </a:r>
          </a:p>
        </p:txBody>
      </p:sp>
      <p:cxnSp>
        <p:nvCxnSpPr>
          <p:cNvPr id="273" name="Connecteur droit 272"/>
          <p:cNvCxnSpPr>
            <a:stCxn id="28" idx="3"/>
            <a:endCxn id="269" idx="1"/>
          </p:cNvCxnSpPr>
          <p:nvPr/>
        </p:nvCxnSpPr>
        <p:spPr>
          <a:xfrm>
            <a:off x="7858959" y="2696492"/>
            <a:ext cx="471538" cy="40948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cteur droit 273"/>
          <p:cNvCxnSpPr>
            <a:stCxn id="28" idx="3"/>
            <a:endCxn id="270" idx="1"/>
          </p:cNvCxnSpPr>
          <p:nvPr/>
        </p:nvCxnSpPr>
        <p:spPr>
          <a:xfrm>
            <a:off x="7858959" y="2696492"/>
            <a:ext cx="476765" cy="296494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cteur droit 274"/>
          <p:cNvCxnSpPr>
            <a:stCxn id="28" idx="3"/>
            <a:endCxn id="271" idx="1"/>
          </p:cNvCxnSpPr>
          <p:nvPr/>
        </p:nvCxnSpPr>
        <p:spPr>
          <a:xfrm>
            <a:off x="7858959" y="2696492"/>
            <a:ext cx="484319" cy="548862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necteur droit 275"/>
          <p:cNvCxnSpPr>
            <a:stCxn id="28" idx="3"/>
            <a:endCxn id="272" idx="1"/>
          </p:cNvCxnSpPr>
          <p:nvPr/>
        </p:nvCxnSpPr>
        <p:spPr>
          <a:xfrm>
            <a:off x="7858959" y="2696492"/>
            <a:ext cx="484319" cy="807586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Connecteur droit 529"/>
          <p:cNvCxnSpPr>
            <a:stCxn id="9" idx="0"/>
            <a:endCxn id="10" idx="2"/>
          </p:cNvCxnSpPr>
          <p:nvPr/>
        </p:nvCxnSpPr>
        <p:spPr>
          <a:xfrm flipH="1" flipV="1">
            <a:off x="4642386" y="2257555"/>
            <a:ext cx="77501" cy="1364794"/>
          </a:xfrm>
          <a:prstGeom prst="line">
            <a:avLst/>
          </a:prstGeom>
          <a:ln w="1270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/>
          <p:cNvSpPr/>
          <p:nvPr/>
        </p:nvSpPr>
        <p:spPr>
          <a:xfrm rot="10860000">
            <a:off x="3627954" y="4385679"/>
            <a:ext cx="7037425" cy="3879726"/>
          </a:xfrm>
          <a:prstGeom prst="arc">
            <a:avLst>
              <a:gd name="adj1" fmla="val 10228751"/>
              <a:gd name="adj2" fmla="val 21362029"/>
            </a:avLst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Arc 102"/>
          <p:cNvSpPr/>
          <p:nvPr/>
        </p:nvSpPr>
        <p:spPr>
          <a:xfrm rot="930198">
            <a:off x="2232571" y="5277215"/>
            <a:ext cx="3433830" cy="1607025"/>
          </a:xfrm>
          <a:prstGeom prst="arc">
            <a:avLst>
              <a:gd name="adj1" fmla="val 12844683"/>
              <a:gd name="adj2" fmla="val 21362029"/>
            </a:avLst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176</Words>
  <Application>Microsoft Office PowerPoint</Application>
  <PresentationFormat>Personnalisé</PresentationFormat>
  <Paragraphs>49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44</cp:revision>
  <dcterms:created xsi:type="dcterms:W3CDTF">2020-07-22T16:32:13Z</dcterms:created>
  <dcterms:modified xsi:type="dcterms:W3CDTF">2020-07-27T18:46:16Z</dcterms:modified>
</cp:coreProperties>
</file>