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A3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>
        <p:scale>
          <a:sx n="118" d="100"/>
          <a:sy n="118" d="100"/>
        </p:scale>
        <p:origin x="183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27/07/2020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3 • La </a:t>
            </a:r>
            <a:r>
              <a:rPr lang="fr-FR" dirty="0" smtClean="0"/>
              <a:t>complexification des </a:t>
            </a:r>
            <a:r>
              <a:rPr lang="fr-FR" dirty="0"/>
              <a:t>génomes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148092" y="3436663"/>
            <a:ext cx="1630016" cy="55358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7030A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7030A0"/>
                </a:solidFill>
                <a:ea typeface="Verdana" panose="020B0604030504040204" pitchFamily="34" charset="0"/>
              </a:rPr>
              <a:t>Complexification des </a:t>
            </a:r>
            <a:r>
              <a:rPr lang="fr-FR" sz="1400" b="1" dirty="0" smtClean="0">
                <a:solidFill>
                  <a:srgbClr val="7030A0"/>
                </a:solidFill>
                <a:ea typeface="Verdana" panose="020B0604030504040204" pitchFamily="34" charset="0"/>
              </a:rPr>
              <a:t>génomes</a:t>
            </a:r>
            <a:endParaRPr lang="fr-FR" sz="1400" b="1" dirty="0">
              <a:solidFill>
                <a:srgbClr val="7030A0"/>
              </a:solidFill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146086" y="2043317"/>
            <a:ext cx="1046855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b="1" dirty="0" smtClean="0">
                <a:ea typeface="Verdana" panose="020B0604030504040204" pitchFamily="34" charset="0"/>
              </a:rPr>
              <a:t>Transferts horizontaux </a:t>
            </a:r>
            <a:br>
              <a:rPr lang="fr-FR" sz="1100" b="1" dirty="0" smtClean="0">
                <a:ea typeface="Verdana" panose="020B0604030504040204" pitchFamily="34" charset="0"/>
              </a:rPr>
            </a:br>
            <a:r>
              <a:rPr lang="fr-FR" sz="1100" b="1" dirty="0" smtClean="0">
                <a:ea typeface="Verdana" panose="020B0604030504040204" pitchFamily="34" charset="0"/>
              </a:rPr>
              <a:t>de gènes</a:t>
            </a:r>
            <a:endParaRPr lang="fr-FR" sz="1100" b="1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>
            <a:stCxn id="9" idx="0"/>
            <a:endCxn id="10" idx="2"/>
          </p:cNvCxnSpPr>
          <p:nvPr/>
        </p:nvCxnSpPr>
        <p:spPr>
          <a:xfrm flipV="1">
            <a:off x="4963100" y="2678307"/>
            <a:ext cx="706414" cy="758356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3742084" y="2259271"/>
            <a:ext cx="1141740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00" b="1" dirty="0" err="1" smtClean="0">
                <a:ea typeface="Verdana" panose="020B0604030504040204" pitchFamily="34" charset="0"/>
              </a:rPr>
              <a:t>Endosymbioses</a:t>
            </a:r>
            <a:endParaRPr lang="fr-FR" sz="1100" b="1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9" idx="2"/>
            <a:endCxn id="11" idx="0"/>
          </p:cNvCxnSpPr>
          <p:nvPr/>
        </p:nvCxnSpPr>
        <p:spPr>
          <a:xfrm>
            <a:off x="4963100" y="3990244"/>
            <a:ext cx="0" cy="605728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864722" y="4595972"/>
            <a:ext cx="2196756" cy="28493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150" b="1" dirty="0" smtClean="0">
                <a:ea typeface="Verdana" panose="020B0604030504040204" pitchFamily="34" charset="0"/>
              </a:rPr>
              <a:t>Diversification du monde vivant</a:t>
            </a:r>
            <a:endParaRPr lang="fr-FR" sz="1150" b="1" dirty="0">
              <a:ea typeface="Verdana" panose="020B0604030504040204" pitchFamily="34" charset="0"/>
            </a:endParaRPr>
          </a:p>
        </p:txBody>
      </p:sp>
      <p:cxnSp>
        <p:nvCxnSpPr>
          <p:cNvPr id="15" name="Connecteur droit 14"/>
          <p:cNvCxnSpPr>
            <a:stCxn id="9" idx="0"/>
            <a:endCxn id="31" idx="2"/>
          </p:cNvCxnSpPr>
          <p:nvPr/>
        </p:nvCxnSpPr>
        <p:spPr>
          <a:xfrm flipH="1" flipV="1">
            <a:off x="4312954" y="2536062"/>
            <a:ext cx="650146" cy="900601"/>
          </a:xfrm>
          <a:prstGeom prst="line">
            <a:avLst/>
          </a:prstGeom>
          <a:ln w="19050">
            <a:solidFill>
              <a:srgbClr val="7030A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082581" y="1080963"/>
            <a:ext cx="2005420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Échange de matériel génétique hors reproduction sexuée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086611" y="1832439"/>
            <a:ext cx="1424159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Processus fréquent chez les procaryotes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7086611" y="2610967"/>
            <a:ext cx="2244074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Rendus possibles par l’universalité de la molécule d’ADN support de l’information génétique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082581" y="3475306"/>
            <a:ext cx="2023060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Support de la propagation de la résistance aux antibiotiques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7086611" y="4158677"/>
            <a:ext cx="1977037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Application en biotechnologie lors de la transgénèse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8839650" y="1615379"/>
            <a:ext cx="1066350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Transformation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8839651" y="1923637"/>
            <a:ext cx="870579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Transduction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8839650" y="2221366"/>
            <a:ext cx="870580" cy="276791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r>
              <a:rPr lang="fr-FR" sz="1100" dirty="0" smtClean="0">
                <a:ea typeface="Verdana" panose="020B0604030504040204" pitchFamily="34" charset="0"/>
              </a:rPr>
              <a:t>Conjugaison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1928439" y="1228284"/>
            <a:ext cx="1246252" cy="6349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Intégration </a:t>
            </a:r>
            <a:br>
              <a:rPr lang="fr-FR" sz="1100" dirty="0" smtClean="0">
                <a:ea typeface="Verdana" panose="020B0604030504040204" pitchFamily="34" charset="0"/>
              </a:rPr>
            </a:br>
            <a:r>
              <a:rPr lang="fr-FR" sz="1100" dirty="0" smtClean="0">
                <a:ea typeface="Verdana" panose="020B0604030504040204" pitchFamily="34" charset="0"/>
              </a:rPr>
              <a:t>d’une cellule dans une autre cellule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8" name="ZoneTexte 27"/>
          <p:cNvSpPr txBox="1"/>
          <p:nvPr/>
        </p:nvSpPr>
        <p:spPr>
          <a:xfrm>
            <a:off x="1073135" y="2168540"/>
            <a:ext cx="2095914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lIns="36000" rIns="72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Formation des cellules eucaryotes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1476611" y="2624431"/>
            <a:ext cx="1701375" cy="455890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Transfert de gènes dans le noyau de la cellule-hôte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1531929" y="3253579"/>
            <a:ext cx="1642761" cy="276791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CC0099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Hérédité cytoplasmique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01689" y="1067567"/>
            <a:ext cx="1428189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100" dirty="0" err="1" smtClean="0">
                <a:ea typeface="Verdana" panose="020B0604030504040204" pitchFamily="34" charset="0"/>
              </a:rPr>
              <a:t>Protéobact</a:t>
            </a:r>
            <a:r>
              <a:rPr lang="fr-FR" sz="1100" dirty="0" err="1" smtClean="0">
                <a:ea typeface="Verdana" panose="020B0604030504040204" pitchFamily="34" charset="0"/>
              </a:rPr>
              <a:t>érie</a:t>
            </a:r>
            <a:r>
              <a:rPr lang="fr-FR" sz="1100" dirty="0" smtClean="0">
                <a:ea typeface="Verdana" panose="020B0604030504040204" pitchFamily="34" charset="0"/>
              </a:rPr>
              <a:t> devient mitochondrie</a:t>
            </a:r>
            <a:endParaRPr lang="fr-FR" sz="1100" dirty="0">
              <a:ea typeface="Verdana" panose="020B0604030504040204" pitchFamily="34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394794" y="1525548"/>
            <a:ext cx="1332263" cy="455890"/>
          </a:xfrm>
          <a:prstGeom prst="roundRect">
            <a:avLst>
              <a:gd name="adj" fmla="val 9487"/>
            </a:avLst>
          </a:prstGeom>
          <a:noFill/>
          <a:ln w="9525">
            <a:noFill/>
          </a:ln>
        </p:spPr>
        <p:txBody>
          <a:bodyPr wrap="square" lIns="54000" rIns="54000" rtlCol="0" anchor="ctr">
            <a:spAutoFit/>
          </a:bodyPr>
          <a:lstStyle/>
          <a:p>
            <a:pPr algn="r"/>
            <a:r>
              <a:rPr lang="fr-FR" sz="1100" dirty="0" smtClean="0">
                <a:ea typeface="Verdana" panose="020B0604030504040204" pitchFamily="34" charset="0"/>
              </a:rPr>
              <a:t>Cyanobact</a:t>
            </a:r>
            <a:r>
              <a:rPr lang="fr-FR" sz="1100" dirty="0" smtClean="0">
                <a:ea typeface="Verdana" panose="020B0604030504040204" pitchFamily="34" charset="0"/>
              </a:rPr>
              <a:t>érie devient chloroplaste</a:t>
            </a:r>
            <a:endParaRPr lang="fr-FR" sz="1100" dirty="0">
              <a:ea typeface="Verdana" panose="020B0604030504040204" pitchFamily="34" charset="0"/>
            </a:endParaRPr>
          </a:p>
        </p:txBody>
      </p:sp>
      <p:cxnSp>
        <p:nvCxnSpPr>
          <p:cNvPr id="37" name="Connecteur droit 36"/>
          <p:cNvCxnSpPr>
            <a:stCxn id="31" idx="1"/>
            <a:endCxn id="27" idx="3"/>
          </p:cNvCxnSpPr>
          <p:nvPr/>
        </p:nvCxnSpPr>
        <p:spPr>
          <a:xfrm flipH="1" flipV="1">
            <a:off x="3174691" y="1545779"/>
            <a:ext cx="567393" cy="851888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stCxn id="31" idx="1"/>
            <a:endCxn id="28" idx="3"/>
          </p:cNvCxnSpPr>
          <p:nvPr/>
        </p:nvCxnSpPr>
        <p:spPr>
          <a:xfrm flipH="1" flipV="1">
            <a:off x="3169049" y="2306936"/>
            <a:ext cx="573035" cy="90731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>
            <a:stCxn id="31" idx="1"/>
            <a:endCxn id="30" idx="3"/>
          </p:cNvCxnSpPr>
          <p:nvPr/>
        </p:nvCxnSpPr>
        <p:spPr>
          <a:xfrm flipH="1">
            <a:off x="3174690" y="2397667"/>
            <a:ext cx="567394" cy="994308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/>
          <p:cNvCxnSpPr>
            <a:stCxn id="31" idx="1"/>
            <a:endCxn id="29" idx="3"/>
          </p:cNvCxnSpPr>
          <p:nvPr/>
        </p:nvCxnSpPr>
        <p:spPr>
          <a:xfrm flipH="1">
            <a:off x="3177986" y="2397667"/>
            <a:ext cx="564098" cy="454709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>
            <a:stCxn id="27" idx="1"/>
            <a:endCxn id="32" idx="3"/>
          </p:cNvCxnSpPr>
          <p:nvPr/>
        </p:nvCxnSpPr>
        <p:spPr>
          <a:xfrm flipH="1" flipV="1">
            <a:off x="1729878" y="1295512"/>
            <a:ext cx="198561" cy="250267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/>
          <p:cNvCxnSpPr>
            <a:stCxn id="27" idx="1"/>
            <a:endCxn id="34" idx="3"/>
          </p:cNvCxnSpPr>
          <p:nvPr/>
        </p:nvCxnSpPr>
        <p:spPr>
          <a:xfrm flipH="1">
            <a:off x="1727057" y="1545779"/>
            <a:ext cx="201382" cy="207714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stCxn id="10" idx="3"/>
            <a:endCxn id="18" idx="1"/>
          </p:cNvCxnSpPr>
          <p:nvPr/>
        </p:nvCxnSpPr>
        <p:spPr>
          <a:xfrm flipV="1">
            <a:off x="6192941" y="1308908"/>
            <a:ext cx="889640" cy="1051904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/>
          <p:cNvCxnSpPr>
            <a:stCxn id="10" idx="3"/>
            <a:endCxn id="19" idx="1"/>
          </p:cNvCxnSpPr>
          <p:nvPr/>
        </p:nvCxnSpPr>
        <p:spPr>
          <a:xfrm flipV="1">
            <a:off x="6192941" y="2060384"/>
            <a:ext cx="893670" cy="300428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>
            <a:stCxn id="10" idx="3"/>
            <a:endCxn id="20" idx="1"/>
          </p:cNvCxnSpPr>
          <p:nvPr/>
        </p:nvCxnSpPr>
        <p:spPr>
          <a:xfrm>
            <a:off x="6192941" y="2360812"/>
            <a:ext cx="893670" cy="567650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10" idx="3"/>
            <a:endCxn id="21" idx="1"/>
          </p:cNvCxnSpPr>
          <p:nvPr/>
        </p:nvCxnSpPr>
        <p:spPr>
          <a:xfrm>
            <a:off x="6192941" y="2360812"/>
            <a:ext cx="889640" cy="1342439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10" idx="3"/>
            <a:endCxn id="22" idx="1"/>
          </p:cNvCxnSpPr>
          <p:nvPr/>
        </p:nvCxnSpPr>
        <p:spPr>
          <a:xfrm>
            <a:off x="6192941" y="2360812"/>
            <a:ext cx="893670" cy="2025810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/>
          <p:cNvCxnSpPr>
            <a:stCxn id="19" idx="3"/>
            <a:endCxn id="24" idx="1"/>
          </p:cNvCxnSpPr>
          <p:nvPr/>
        </p:nvCxnSpPr>
        <p:spPr>
          <a:xfrm flipV="1">
            <a:off x="8510770" y="1753775"/>
            <a:ext cx="328880" cy="306609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>
            <a:stCxn id="19" idx="3"/>
            <a:endCxn id="25" idx="1"/>
          </p:cNvCxnSpPr>
          <p:nvPr/>
        </p:nvCxnSpPr>
        <p:spPr>
          <a:xfrm>
            <a:off x="8510770" y="2060384"/>
            <a:ext cx="328881" cy="1649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/>
          <p:cNvCxnSpPr>
            <a:stCxn id="19" idx="3"/>
            <a:endCxn id="26" idx="1"/>
          </p:cNvCxnSpPr>
          <p:nvPr/>
        </p:nvCxnSpPr>
        <p:spPr>
          <a:xfrm>
            <a:off x="8510770" y="2060384"/>
            <a:ext cx="328880" cy="299378"/>
          </a:xfrm>
          <a:prstGeom prst="line">
            <a:avLst/>
          </a:prstGeom>
          <a:ln w="19050">
            <a:solidFill>
              <a:srgbClr val="CC009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Arc 190"/>
          <p:cNvSpPr/>
          <p:nvPr/>
        </p:nvSpPr>
        <p:spPr>
          <a:xfrm rot="11348013">
            <a:off x="138189" y="1503766"/>
            <a:ext cx="2825925" cy="1337911"/>
          </a:xfrm>
          <a:prstGeom prst="arc">
            <a:avLst>
              <a:gd name="adj1" fmla="val 16200000"/>
              <a:gd name="adj2" fmla="val 1310616"/>
            </a:avLst>
          </a:prstGeom>
          <a:ln w="12700">
            <a:solidFill>
              <a:srgbClr val="CC0099"/>
            </a:solidFill>
            <a:headEnd type="arrow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6" name="Arc 195"/>
          <p:cNvSpPr/>
          <p:nvPr/>
        </p:nvSpPr>
        <p:spPr>
          <a:xfrm rot="11348013">
            <a:off x="3906368" y="2097698"/>
            <a:ext cx="1313681" cy="2659673"/>
          </a:xfrm>
          <a:prstGeom prst="arc">
            <a:avLst>
              <a:gd name="adj1" fmla="val 16878162"/>
              <a:gd name="adj2" fmla="val 3497112"/>
            </a:avLst>
          </a:prstGeom>
          <a:ln w="12700">
            <a:solidFill>
              <a:srgbClr val="CC0099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Arc 196"/>
          <p:cNvSpPr/>
          <p:nvPr/>
        </p:nvSpPr>
        <p:spPr>
          <a:xfrm rot="10251987" flipH="1">
            <a:off x="4750410" y="2097698"/>
            <a:ext cx="1313681" cy="2659673"/>
          </a:xfrm>
          <a:prstGeom prst="arc">
            <a:avLst>
              <a:gd name="adj1" fmla="val 16878162"/>
              <a:gd name="adj2" fmla="val 2953114"/>
            </a:avLst>
          </a:prstGeom>
          <a:ln w="12700">
            <a:solidFill>
              <a:srgbClr val="CC0099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93</Words>
  <Application>Microsoft Office PowerPoint</Application>
  <PresentationFormat>Format A4 (210 x 297 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20</cp:revision>
  <dcterms:created xsi:type="dcterms:W3CDTF">2020-07-22T16:32:13Z</dcterms:created>
  <dcterms:modified xsi:type="dcterms:W3CDTF">2020-07-27T15:24:40Z</dcterms:modified>
</cp:coreProperties>
</file>