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911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39" autoAdjust="0"/>
    <p:restoredTop sz="94660"/>
  </p:normalViewPr>
  <p:slideViewPr>
    <p:cSldViewPr snapToGrid="0">
      <p:cViewPr>
        <p:scale>
          <a:sx n="120" d="100"/>
          <a:sy n="120" d="100"/>
        </p:scale>
        <p:origin x="17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1/Chapitre 5 • Les mécanismes non génétiques de diversification du vivant</a:t>
            </a:r>
            <a:endParaRPr lang="fr-FR" dirty="0"/>
          </a:p>
        </p:txBody>
      </p:sp>
      <p:sp>
        <p:nvSpPr>
          <p:cNvPr id="103" name="ZoneTexte 102"/>
          <p:cNvSpPr txBox="1"/>
          <p:nvPr/>
        </p:nvSpPr>
        <p:spPr>
          <a:xfrm>
            <a:off x="4023361" y="2915396"/>
            <a:ext cx="2019630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2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>
                <a:ea typeface="Verdana" panose="020B0604030504040204" pitchFamily="34" charset="0"/>
              </a:rPr>
              <a:t>Diversification </a:t>
            </a:r>
            <a:r>
              <a:rPr lang="fr-FR" sz="1400" b="1" dirty="0" smtClean="0">
                <a:ea typeface="Verdana" panose="020B0604030504040204" pitchFamily="34" charset="0"/>
              </a:rPr>
              <a:t/>
            </a:r>
            <a:br>
              <a:rPr lang="fr-FR" sz="1400" b="1" dirty="0" smtClean="0">
                <a:ea typeface="Verdana" panose="020B0604030504040204" pitchFamily="34" charset="0"/>
              </a:rPr>
            </a:br>
            <a:r>
              <a:rPr lang="fr-FR" sz="1400" b="1" dirty="0" smtClean="0">
                <a:ea typeface="Verdana" panose="020B0604030504040204" pitchFamily="34" charset="0"/>
              </a:rPr>
              <a:t>non </a:t>
            </a:r>
            <a:r>
              <a:rPr lang="fr-FR" sz="1400" b="1" dirty="0">
                <a:ea typeface="Verdana" panose="020B0604030504040204" pitchFamily="34" charset="0"/>
              </a:rPr>
              <a:t>génétique</a:t>
            </a:r>
          </a:p>
        </p:txBody>
      </p:sp>
      <p:sp>
        <p:nvSpPr>
          <p:cNvPr id="104" name="ZoneTexte 103"/>
          <p:cNvSpPr txBox="1"/>
          <p:nvPr/>
        </p:nvSpPr>
        <p:spPr>
          <a:xfrm>
            <a:off x="5963632" y="1740414"/>
            <a:ext cx="1113029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>
                <a:ea typeface="Verdana" panose="020B0604030504040204" pitchFamily="34" charset="0"/>
              </a:rPr>
              <a:t>Associations symbiotiques</a:t>
            </a:r>
          </a:p>
        </p:txBody>
      </p:sp>
      <p:cxnSp>
        <p:nvCxnSpPr>
          <p:cNvPr id="105" name="Connecteur droit 104"/>
          <p:cNvCxnSpPr>
            <a:stCxn id="111" idx="2"/>
          </p:cNvCxnSpPr>
          <p:nvPr/>
        </p:nvCxnSpPr>
        <p:spPr>
          <a:xfrm>
            <a:off x="3713929" y="2408884"/>
            <a:ext cx="317867" cy="506512"/>
          </a:xfrm>
          <a:prstGeom prst="line">
            <a:avLst/>
          </a:prstGeom>
          <a:ln w="1270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/>
          <p:cNvCxnSpPr>
            <a:endCxn id="104" idx="2"/>
          </p:cNvCxnSpPr>
          <p:nvPr/>
        </p:nvCxnSpPr>
        <p:spPr>
          <a:xfrm flipV="1">
            <a:off x="6042991" y="2228868"/>
            <a:ext cx="477156" cy="705023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ZoneTexte 107"/>
          <p:cNvSpPr txBox="1"/>
          <p:nvPr/>
        </p:nvSpPr>
        <p:spPr>
          <a:xfrm>
            <a:off x="5963632" y="3962319"/>
            <a:ext cx="1113028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>
                <a:ea typeface="Verdana" panose="020B0604030504040204" pitchFamily="34" charset="0"/>
              </a:rPr>
              <a:t>Transmission culturelle</a:t>
            </a:r>
          </a:p>
        </p:txBody>
      </p:sp>
      <p:cxnSp>
        <p:nvCxnSpPr>
          <p:cNvPr id="109" name="Connecteur droit 108"/>
          <p:cNvCxnSpPr>
            <a:endCxn id="108" idx="0"/>
          </p:cNvCxnSpPr>
          <p:nvPr/>
        </p:nvCxnSpPr>
        <p:spPr>
          <a:xfrm>
            <a:off x="6042991" y="3478485"/>
            <a:ext cx="477155" cy="483834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ZoneTexte 110"/>
          <p:cNvSpPr txBox="1"/>
          <p:nvPr/>
        </p:nvSpPr>
        <p:spPr>
          <a:xfrm>
            <a:off x="2988448" y="1920430"/>
            <a:ext cx="1450961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Moteur de l’évolution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13" name="ZoneTexte 112"/>
          <p:cNvSpPr txBox="1"/>
          <p:nvPr/>
        </p:nvSpPr>
        <p:spPr>
          <a:xfrm>
            <a:off x="2998127" y="4157700"/>
            <a:ext cx="1425699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Phénotype étendu</a:t>
            </a:r>
            <a:endParaRPr lang="fr-FR" sz="1200" dirty="0">
              <a:ea typeface="Verdana" panose="020B0604030504040204" pitchFamily="34" charset="0"/>
            </a:endParaRPr>
          </a:p>
        </p:txBody>
      </p:sp>
      <p:cxnSp>
        <p:nvCxnSpPr>
          <p:cNvPr id="115" name="Connecteur droit 114"/>
          <p:cNvCxnSpPr>
            <a:stCxn id="113" idx="0"/>
          </p:cNvCxnSpPr>
          <p:nvPr/>
        </p:nvCxnSpPr>
        <p:spPr>
          <a:xfrm flipV="1">
            <a:off x="3710977" y="3478485"/>
            <a:ext cx="312383" cy="679215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7555061" y="5140119"/>
            <a:ext cx="1970602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Nouveaux comportements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555061" y="1447342"/>
            <a:ext cx="1970602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Bénéfices réciproques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555060" y="1832457"/>
            <a:ext cx="1970603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Apparition de </a:t>
            </a:r>
            <a:br>
              <a:rPr lang="fr-FR" sz="1200" dirty="0" smtClean="0">
                <a:ea typeface="Verdana" panose="020B0604030504040204" pitchFamily="34" charset="0"/>
              </a:rPr>
            </a:br>
            <a:r>
              <a:rPr lang="fr-FR" sz="1200" dirty="0" smtClean="0">
                <a:ea typeface="Verdana" panose="020B0604030504040204" pitchFamily="34" charset="0"/>
              </a:rPr>
              <a:t>nouvelles fonctions</a:t>
            </a:r>
            <a:endParaRPr lang="fr-FR" sz="1200" dirty="0" smtClean="0">
              <a:ea typeface="Verdana" panose="020B060403050404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555059" y="3145317"/>
            <a:ext cx="1970604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Chez de nombreux animaux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7555060" y="3589159"/>
            <a:ext cx="1970603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Langages</a:t>
            </a:r>
            <a:endParaRPr lang="fr-FR" sz="1200" dirty="0" smtClean="0">
              <a:ea typeface="Verdana" panose="020B060403050404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7555060" y="4064253"/>
            <a:ext cx="1970603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Outils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7555059" y="4506977"/>
            <a:ext cx="1970604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Nécessite des contacts sociétaux</a:t>
            </a:r>
            <a:endParaRPr lang="fr-FR" sz="1200" dirty="0" smtClean="0">
              <a:ea typeface="Verdana" panose="020B060403050404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540689" y="3917322"/>
            <a:ext cx="1979040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Habitats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40688" y="4378092"/>
            <a:ext cx="1979039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Constructions</a:t>
            </a:r>
            <a:endParaRPr lang="fr-FR" sz="1200" dirty="0" smtClean="0"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40689" y="1656741"/>
            <a:ext cx="1979039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Évolution aléatoire </a:t>
            </a:r>
            <a:br>
              <a:rPr lang="fr-FR" sz="1200" dirty="0" smtClean="0">
                <a:ea typeface="Verdana" panose="020B0604030504040204" pitchFamily="34" charset="0"/>
              </a:rPr>
            </a:br>
            <a:r>
              <a:rPr lang="fr-FR" sz="1200" dirty="0" smtClean="0">
                <a:ea typeface="Verdana" panose="020B0604030504040204" pitchFamily="34" charset="0"/>
              </a:rPr>
              <a:t>= dérive génétique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40688" y="2334016"/>
            <a:ext cx="1979039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Spéciation</a:t>
            </a:r>
            <a:endParaRPr lang="fr-FR" sz="1200" dirty="0" smtClean="0">
              <a:ea typeface="Verdana" panose="020B0604030504040204" pitchFamily="34" charset="0"/>
            </a:endParaRPr>
          </a:p>
        </p:txBody>
      </p:sp>
      <p:cxnSp>
        <p:nvCxnSpPr>
          <p:cNvPr id="28" name="Connecteur droit 27"/>
          <p:cNvCxnSpPr>
            <a:stCxn id="108" idx="3"/>
            <a:endCxn id="21" idx="1"/>
          </p:cNvCxnSpPr>
          <p:nvPr/>
        </p:nvCxnSpPr>
        <p:spPr>
          <a:xfrm flipV="1">
            <a:off x="7076660" y="3735695"/>
            <a:ext cx="478400" cy="470851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108" idx="3"/>
            <a:endCxn id="22" idx="1"/>
          </p:cNvCxnSpPr>
          <p:nvPr/>
        </p:nvCxnSpPr>
        <p:spPr>
          <a:xfrm>
            <a:off x="7076660" y="4206546"/>
            <a:ext cx="478400" cy="4243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108" idx="3"/>
            <a:endCxn id="23" idx="1"/>
          </p:cNvCxnSpPr>
          <p:nvPr/>
        </p:nvCxnSpPr>
        <p:spPr>
          <a:xfrm>
            <a:off x="7076660" y="4206546"/>
            <a:ext cx="478399" cy="544658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>
            <a:stCxn id="108" idx="3"/>
            <a:endCxn id="17" idx="1"/>
          </p:cNvCxnSpPr>
          <p:nvPr/>
        </p:nvCxnSpPr>
        <p:spPr>
          <a:xfrm>
            <a:off x="7076660" y="4206546"/>
            <a:ext cx="478401" cy="1080109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>
            <a:stCxn id="104" idx="3"/>
            <a:endCxn id="18" idx="1"/>
          </p:cNvCxnSpPr>
          <p:nvPr/>
        </p:nvCxnSpPr>
        <p:spPr>
          <a:xfrm flipV="1">
            <a:off x="7076661" y="1593878"/>
            <a:ext cx="478400" cy="390763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>
            <a:stCxn id="104" idx="3"/>
            <a:endCxn id="19" idx="1"/>
          </p:cNvCxnSpPr>
          <p:nvPr/>
        </p:nvCxnSpPr>
        <p:spPr>
          <a:xfrm>
            <a:off x="7076661" y="1984641"/>
            <a:ext cx="478399" cy="92043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>
            <a:stCxn id="108" idx="3"/>
            <a:endCxn id="20" idx="1"/>
          </p:cNvCxnSpPr>
          <p:nvPr/>
        </p:nvCxnSpPr>
        <p:spPr>
          <a:xfrm flipV="1">
            <a:off x="7076660" y="3291853"/>
            <a:ext cx="478399" cy="914693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26" idx="3"/>
            <a:endCxn id="111" idx="1"/>
          </p:cNvCxnSpPr>
          <p:nvPr/>
        </p:nvCxnSpPr>
        <p:spPr>
          <a:xfrm>
            <a:off x="2519728" y="1900968"/>
            <a:ext cx="468720" cy="263689"/>
          </a:xfrm>
          <a:prstGeom prst="line">
            <a:avLst/>
          </a:prstGeom>
          <a:ln w="1270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>
            <a:stCxn id="27" idx="3"/>
            <a:endCxn id="111" idx="1"/>
          </p:cNvCxnSpPr>
          <p:nvPr/>
        </p:nvCxnSpPr>
        <p:spPr>
          <a:xfrm flipV="1">
            <a:off x="2519727" y="2164657"/>
            <a:ext cx="468721" cy="315895"/>
          </a:xfrm>
          <a:prstGeom prst="line">
            <a:avLst/>
          </a:prstGeom>
          <a:ln w="1270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>
            <a:stCxn id="25" idx="3"/>
            <a:endCxn id="113" idx="1"/>
          </p:cNvCxnSpPr>
          <p:nvPr/>
        </p:nvCxnSpPr>
        <p:spPr>
          <a:xfrm flipV="1">
            <a:off x="2519727" y="4304236"/>
            <a:ext cx="478400" cy="220392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24" idx="3"/>
            <a:endCxn id="113" idx="1"/>
          </p:cNvCxnSpPr>
          <p:nvPr/>
        </p:nvCxnSpPr>
        <p:spPr>
          <a:xfrm>
            <a:off x="2519729" y="4063858"/>
            <a:ext cx="478398" cy="240378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540688" y="1174848"/>
            <a:ext cx="1979039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Évolution dirigée = sélection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540690" y="4843027"/>
            <a:ext cx="1979038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Détournement de fonctions d’autres êtres vivants</a:t>
            </a:r>
            <a:endParaRPr lang="fr-FR" sz="1200" dirty="0" smtClean="0">
              <a:ea typeface="Verdana" panose="020B0604030504040204" pitchFamily="34" charset="0"/>
            </a:endParaRPr>
          </a:p>
        </p:txBody>
      </p:sp>
      <p:sp>
        <p:nvSpPr>
          <p:cNvPr id="65" name="Arc 64"/>
          <p:cNvSpPr/>
          <p:nvPr/>
        </p:nvSpPr>
        <p:spPr>
          <a:xfrm>
            <a:off x="3710976" y="1284409"/>
            <a:ext cx="2880655" cy="1227566"/>
          </a:xfrm>
          <a:prstGeom prst="arc">
            <a:avLst>
              <a:gd name="adj1" fmla="val 10738492"/>
              <a:gd name="adj2" fmla="val 21177282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3911"/>
              </a:solidFill>
            </a:endParaRPr>
          </a:p>
        </p:txBody>
      </p:sp>
      <p:cxnSp>
        <p:nvCxnSpPr>
          <p:cNvPr id="68" name="Connecteur en arc 67"/>
          <p:cNvCxnSpPr/>
          <p:nvPr/>
        </p:nvCxnSpPr>
        <p:spPr>
          <a:xfrm rot="18600000" flipH="1">
            <a:off x="2735760" y="2728959"/>
            <a:ext cx="1080000" cy="1080000"/>
          </a:xfrm>
          <a:prstGeom prst="curvedConnector3">
            <a:avLst>
              <a:gd name="adj1" fmla="val 46878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Arc 94"/>
          <p:cNvSpPr/>
          <p:nvPr/>
        </p:nvSpPr>
        <p:spPr>
          <a:xfrm rot="2874033">
            <a:off x="3150648" y="2506314"/>
            <a:ext cx="3946727" cy="2822016"/>
          </a:xfrm>
          <a:prstGeom prst="arc">
            <a:avLst>
              <a:gd name="adj1" fmla="val 12059305"/>
              <a:gd name="adj2" fmla="val 18799506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3911"/>
              </a:solidFill>
            </a:endParaRPr>
          </a:p>
        </p:txBody>
      </p:sp>
      <p:cxnSp>
        <p:nvCxnSpPr>
          <p:cNvPr id="100" name="Connecteur droit 99"/>
          <p:cNvCxnSpPr>
            <a:stCxn id="48" idx="3"/>
            <a:endCxn id="111" idx="1"/>
          </p:cNvCxnSpPr>
          <p:nvPr/>
        </p:nvCxnSpPr>
        <p:spPr>
          <a:xfrm>
            <a:off x="2519727" y="1321384"/>
            <a:ext cx="468721" cy="843273"/>
          </a:xfrm>
          <a:prstGeom prst="line">
            <a:avLst/>
          </a:prstGeom>
          <a:ln w="1270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106"/>
          <p:cNvCxnSpPr>
            <a:stCxn id="49" idx="3"/>
            <a:endCxn id="113" idx="1"/>
          </p:cNvCxnSpPr>
          <p:nvPr/>
        </p:nvCxnSpPr>
        <p:spPr>
          <a:xfrm flipV="1">
            <a:off x="2519728" y="4304236"/>
            <a:ext cx="478399" cy="783018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63</Words>
  <Application>Microsoft Office PowerPoint</Application>
  <PresentationFormat>Format A4 (210 x 297 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26</cp:revision>
  <dcterms:created xsi:type="dcterms:W3CDTF">2020-07-22T16:32:13Z</dcterms:created>
  <dcterms:modified xsi:type="dcterms:W3CDTF">2020-07-24T22:23:19Z</dcterms:modified>
</cp:coreProperties>
</file>