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E47"/>
    <a:srgbClr val="FFA347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911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6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4C75F-8694-4058-A9CE-56F24A4F9855}" type="datetimeFigureOut">
              <a:rPr lang="fr-FR" smtClean="0"/>
              <a:t>28/07/2020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2EB36-5527-4185-9AD1-4359E67287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91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28/07/2020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61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28/07/2020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65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28/07/2020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58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28/07/2020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28/07/2020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3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28/07/2020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38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28/07/2020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25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28/07/2020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0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28/07/2020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97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28/07/2020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89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28/07/2020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9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E93FD-A4C1-437C-B8DA-7DF043084EF9}" type="datetimeFigureOut">
              <a:rPr lang="fr-FR" smtClean="0"/>
              <a:t>28/07/2020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33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ZoneTexte 27"/>
          <p:cNvSpPr txBox="1"/>
          <p:nvPr/>
        </p:nvSpPr>
        <p:spPr>
          <a:xfrm>
            <a:off x="4665552" y="1027689"/>
            <a:ext cx="1093242" cy="2217366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00B050"/>
            </a:solidFill>
          </a:ln>
        </p:spPr>
        <p:txBody>
          <a:bodyPr wrap="square" lIns="54000" rIns="54000" rtlCol="0" anchor="t" anchorCtr="0">
            <a:noAutofit/>
          </a:bodyPr>
          <a:lstStyle/>
          <a:p>
            <a:pPr algn="ctr"/>
            <a:r>
              <a:rPr lang="fr-FR" sz="1100" dirty="0" smtClean="0">
                <a:solidFill>
                  <a:srgbClr val="009E47"/>
                </a:solidFill>
                <a:ea typeface="Verdana" panose="020B0604030504040204" pitchFamily="34" charset="0"/>
              </a:rPr>
              <a:t>Vastes surfaces…</a:t>
            </a:r>
            <a:endParaRPr lang="fr-FR" sz="1100" dirty="0" smtClean="0">
              <a:solidFill>
                <a:srgbClr val="009E47"/>
              </a:solidFill>
              <a:ea typeface="Verdana" panose="020B0604030504040204" pitchFamily="34" charset="0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7137504" y="1027689"/>
            <a:ext cx="1404408" cy="2658217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00B050"/>
            </a:solidFill>
          </a:ln>
        </p:spPr>
        <p:txBody>
          <a:bodyPr wrap="square" lIns="54000" rIns="54000" rtlCol="0" anchor="t" anchorCtr="0">
            <a:noAutofit/>
          </a:bodyPr>
          <a:lstStyle/>
          <a:p>
            <a:pPr algn="ctr"/>
            <a:r>
              <a:rPr lang="fr-FR" sz="1100" dirty="0" smtClean="0">
                <a:solidFill>
                  <a:srgbClr val="009E47"/>
                </a:solidFill>
                <a:ea typeface="Verdana" panose="020B0604030504040204" pitchFamily="34" charset="0"/>
              </a:rPr>
              <a:t>… permettant les échanges avec l’environnement</a:t>
            </a:r>
            <a:endParaRPr lang="fr-FR" sz="1100" dirty="0" smtClean="0">
              <a:solidFill>
                <a:srgbClr val="009E47"/>
              </a:solidFill>
              <a:ea typeface="Verdana" panose="020B0604030504040204" pitchFamily="34" charset="0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" y="6530009"/>
            <a:ext cx="9906000" cy="327990"/>
          </a:xfrm>
        </p:spPr>
        <p:txBody>
          <a:bodyPr lIns="90000" rIns="270000" bIns="108000"/>
          <a:lstStyle/>
          <a:p>
            <a:pPr algn="r"/>
            <a:r>
              <a:rPr lang="fr-FR" dirty="0"/>
              <a:t>Thème </a:t>
            </a:r>
            <a:r>
              <a:rPr lang="fr-FR" dirty="0" smtClean="0"/>
              <a:t>2/Chapitre </a:t>
            </a:r>
            <a:r>
              <a:rPr lang="fr-FR" dirty="0"/>
              <a:t>8</a:t>
            </a:r>
            <a:r>
              <a:rPr lang="fr-FR" dirty="0" smtClean="0"/>
              <a:t> </a:t>
            </a:r>
            <a:r>
              <a:rPr lang="fr-FR" dirty="0"/>
              <a:t>• L’organisation fonctionnelle des plantes à </a:t>
            </a:r>
            <a:r>
              <a:rPr lang="fr-FR" dirty="0" smtClean="0"/>
              <a:t>fleurs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1549100" y="2783280"/>
            <a:ext cx="1276175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0000"/>
            </a:solidFill>
          </a:ln>
        </p:spPr>
        <p:txBody>
          <a:bodyPr wrap="square" lIns="54000" rIns="54000" rtlCol="0" anchor="ctr">
            <a:spAutoFit/>
          </a:bodyPr>
          <a:lstStyle/>
          <a:p>
            <a:pPr algn="ctr"/>
            <a:r>
              <a:rPr lang="fr-FR" sz="1100" b="1" dirty="0" smtClean="0">
                <a:solidFill>
                  <a:srgbClr val="FF0000"/>
                </a:solidFill>
                <a:ea typeface="Verdana" panose="020B0604030504040204" pitchFamily="34" charset="0"/>
              </a:rPr>
              <a:t>Des phénomènes </a:t>
            </a:r>
            <a:r>
              <a:rPr lang="fr-FR" sz="1100" b="1" dirty="0" smtClean="0">
                <a:solidFill>
                  <a:srgbClr val="FF0000"/>
                </a:solidFill>
                <a:ea typeface="Verdana" panose="020B0604030504040204" pitchFamily="34" charset="0"/>
              </a:rPr>
              <a:t>cellulaires</a:t>
            </a:r>
            <a:endParaRPr lang="fr-FR" sz="1100" b="1" dirty="0">
              <a:solidFill>
                <a:srgbClr val="FF0000"/>
              </a:solidFill>
              <a:ea typeface="Verdana" panose="020B0604030504040204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01502" y="2782226"/>
            <a:ext cx="1232833" cy="455890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54000" rIns="54000" rtlCol="0" anchor="ctr">
            <a:spAutoFit/>
          </a:bodyPr>
          <a:lstStyle/>
          <a:p>
            <a:pPr algn="r"/>
            <a:r>
              <a:rPr lang="fr-FR" sz="1100" dirty="0" smtClean="0">
                <a:ea typeface="Verdana" panose="020B0604030504040204" pitchFamily="34" charset="0"/>
              </a:rPr>
              <a:t>Développement </a:t>
            </a:r>
            <a:r>
              <a:rPr lang="fr-FR" sz="1100" dirty="0" smtClean="0">
                <a:ea typeface="Verdana" panose="020B0604030504040204" pitchFamily="34" charset="0"/>
              </a:rPr>
              <a:t/>
            </a:r>
            <a:br>
              <a:rPr lang="fr-FR" sz="1100" dirty="0" smtClean="0">
                <a:ea typeface="Verdana" panose="020B0604030504040204" pitchFamily="34" charset="0"/>
              </a:rPr>
            </a:br>
            <a:r>
              <a:rPr lang="fr-FR" sz="1100" dirty="0" smtClean="0">
                <a:ea typeface="Verdana" panose="020B0604030504040204" pitchFamily="34" charset="0"/>
              </a:rPr>
              <a:t>des </a:t>
            </a:r>
            <a:r>
              <a:rPr lang="fr-FR" sz="1100" dirty="0" smtClean="0">
                <a:ea typeface="Verdana" panose="020B0604030504040204" pitchFamily="34" charset="0"/>
              </a:rPr>
              <a:t>plantes </a:t>
            </a:r>
            <a:r>
              <a:rPr lang="fr-FR" sz="1100" dirty="0" smtClean="0">
                <a:ea typeface="Verdana" panose="020B0604030504040204" pitchFamily="34" charset="0"/>
              </a:rPr>
              <a:t>à </a:t>
            </a:r>
            <a:r>
              <a:rPr lang="fr-FR" sz="1100" dirty="0" smtClean="0">
                <a:ea typeface="Verdana" panose="020B0604030504040204" pitchFamily="34" charset="0"/>
              </a:rPr>
              <a:t>fleurs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3034795" y="2783280"/>
            <a:ext cx="1148251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0000"/>
            </a:solidFill>
          </a:ln>
        </p:spPr>
        <p:txBody>
          <a:bodyPr wrap="square" lIns="54000" rIns="54000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… p</a:t>
            </a:r>
            <a:r>
              <a:rPr lang="fr-FR" sz="1100" dirty="0" smtClean="0">
                <a:ea typeface="Verdana" panose="020B0604030504040204" pitchFamily="34" charset="0"/>
              </a:rPr>
              <a:t>ermettant </a:t>
            </a:r>
            <a:r>
              <a:rPr lang="fr-FR" sz="1100" dirty="0" smtClean="0">
                <a:ea typeface="Verdana" panose="020B0604030504040204" pitchFamily="34" charset="0"/>
              </a:rPr>
              <a:t>l’organogenèse</a:t>
            </a:r>
          </a:p>
        </p:txBody>
      </p:sp>
      <p:cxnSp>
        <p:nvCxnSpPr>
          <p:cNvPr id="33" name="Connecteur droit 32"/>
          <p:cNvCxnSpPr>
            <a:stCxn id="9" idx="1"/>
            <a:endCxn id="10" idx="3"/>
          </p:cNvCxnSpPr>
          <p:nvPr/>
        </p:nvCxnSpPr>
        <p:spPr>
          <a:xfrm flipH="1" flipV="1">
            <a:off x="1334335" y="3010171"/>
            <a:ext cx="214765" cy="1054"/>
          </a:xfrm>
          <a:prstGeom prst="line">
            <a:avLst/>
          </a:prstGeom>
          <a:ln w="12700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57"/>
          <p:cNvCxnSpPr>
            <a:stCxn id="9" idx="3"/>
            <a:endCxn id="31" idx="1"/>
          </p:cNvCxnSpPr>
          <p:nvPr/>
        </p:nvCxnSpPr>
        <p:spPr>
          <a:xfrm>
            <a:off x="2825275" y="3011225"/>
            <a:ext cx="209520" cy="0"/>
          </a:xfrm>
          <a:prstGeom prst="line">
            <a:avLst/>
          </a:prstGeom>
          <a:ln w="127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ZoneTexte 38"/>
          <p:cNvSpPr txBox="1"/>
          <p:nvPr/>
        </p:nvSpPr>
        <p:spPr>
          <a:xfrm>
            <a:off x="2312822" y="3791797"/>
            <a:ext cx="1152940" cy="276791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tx1"/>
            </a:solidFill>
          </a:ln>
        </p:spPr>
        <p:txBody>
          <a:bodyPr wrap="square" lIns="54000" rIns="54000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Contrôlés par</a:t>
            </a:r>
            <a:endParaRPr lang="fr-FR" sz="1100" dirty="0">
              <a:ea typeface="Verdana" panose="020B0604030504040204" pitchFamily="34" charset="0"/>
            </a:endParaRPr>
          </a:p>
        </p:txBody>
      </p:sp>
      <p:grpSp>
        <p:nvGrpSpPr>
          <p:cNvPr id="116" name="Groupe 115"/>
          <p:cNvGrpSpPr/>
          <p:nvPr/>
        </p:nvGrpSpPr>
        <p:grpSpPr>
          <a:xfrm>
            <a:off x="2384434" y="3282539"/>
            <a:ext cx="1005890" cy="509258"/>
            <a:chOff x="2909857" y="3381056"/>
            <a:chExt cx="1005890" cy="509258"/>
          </a:xfrm>
        </p:grpSpPr>
        <p:cxnSp>
          <p:nvCxnSpPr>
            <p:cNvPr id="75" name="Connecteur droit 74"/>
            <p:cNvCxnSpPr/>
            <p:nvPr/>
          </p:nvCxnSpPr>
          <p:spPr>
            <a:xfrm flipV="1">
              <a:off x="2909857" y="3381056"/>
              <a:ext cx="0" cy="270814"/>
            </a:xfrm>
            <a:prstGeom prst="line">
              <a:avLst/>
            </a:prstGeom>
            <a:ln w="12700">
              <a:solidFill>
                <a:schemeClr val="bg1">
                  <a:lumMod val="50000"/>
                </a:schemeClr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Connecteur droit 75"/>
            <p:cNvCxnSpPr>
              <a:stCxn id="39" idx="0"/>
            </p:cNvCxnSpPr>
            <p:nvPr/>
          </p:nvCxnSpPr>
          <p:spPr>
            <a:xfrm flipH="1" flipV="1">
              <a:off x="3410091" y="3649309"/>
              <a:ext cx="4624" cy="241005"/>
            </a:xfrm>
            <a:prstGeom prst="line">
              <a:avLst/>
            </a:prstGeom>
            <a:ln w="12700">
              <a:solidFill>
                <a:schemeClr val="bg1">
                  <a:lumMod val="50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Connecteur droit 76"/>
            <p:cNvCxnSpPr/>
            <p:nvPr/>
          </p:nvCxnSpPr>
          <p:spPr>
            <a:xfrm flipV="1">
              <a:off x="3911670" y="3381056"/>
              <a:ext cx="4077" cy="261592"/>
            </a:xfrm>
            <a:prstGeom prst="line">
              <a:avLst/>
            </a:prstGeom>
            <a:ln w="12700">
              <a:solidFill>
                <a:schemeClr val="bg1">
                  <a:lumMod val="50000"/>
                </a:schemeClr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Connecteur droit 43"/>
            <p:cNvCxnSpPr/>
            <p:nvPr/>
          </p:nvCxnSpPr>
          <p:spPr>
            <a:xfrm flipH="1">
              <a:off x="2915064" y="3652587"/>
              <a:ext cx="996606" cy="0"/>
            </a:xfrm>
            <a:prstGeom prst="line">
              <a:avLst/>
            </a:prstGeom>
            <a:ln w="12700">
              <a:solidFill>
                <a:schemeClr val="bg1">
                  <a:lumMod val="50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Arc 31"/>
          <p:cNvSpPr/>
          <p:nvPr/>
        </p:nvSpPr>
        <p:spPr>
          <a:xfrm>
            <a:off x="3210527" y="3961510"/>
            <a:ext cx="528914" cy="507597"/>
          </a:xfrm>
          <a:prstGeom prst="arc">
            <a:avLst>
              <a:gd name="adj1" fmla="val 15871742"/>
              <a:gd name="adj2" fmla="val 245534"/>
            </a:avLst>
          </a:prstGeom>
          <a:ln w="12700">
            <a:solidFill>
              <a:schemeClr val="tx1"/>
            </a:solidFill>
            <a:prstDash val="sysDot"/>
            <a:headEnd type="none" w="med" len="med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54000" rIns="54000" rtlCol="0" anchor="ctr"/>
          <a:lstStyle/>
          <a:p>
            <a:pPr algn="ctr"/>
            <a:endParaRPr lang="fr-FR" sz="1100"/>
          </a:p>
        </p:txBody>
      </p:sp>
      <p:sp>
        <p:nvSpPr>
          <p:cNvPr id="49" name="Arc 48"/>
          <p:cNvSpPr/>
          <p:nvPr/>
        </p:nvSpPr>
        <p:spPr>
          <a:xfrm flipH="1">
            <a:off x="2038533" y="3966031"/>
            <a:ext cx="528914" cy="507597"/>
          </a:xfrm>
          <a:prstGeom prst="arc">
            <a:avLst>
              <a:gd name="adj1" fmla="val 15871742"/>
              <a:gd name="adj2" fmla="val 245534"/>
            </a:avLst>
          </a:prstGeom>
          <a:ln w="12700">
            <a:solidFill>
              <a:schemeClr val="tx1"/>
            </a:solidFill>
            <a:prstDash val="sysDot"/>
            <a:headEnd type="none" w="med" len="med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54000" rIns="54000" rtlCol="0" anchor="ctr"/>
          <a:lstStyle/>
          <a:p>
            <a:pPr algn="ctr"/>
            <a:endParaRPr lang="fr-FR" sz="1100"/>
          </a:p>
        </p:txBody>
      </p:sp>
      <p:sp>
        <p:nvSpPr>
          <p:cNvPr id="23" name="ZoneTexte 22"/>
          <p:cNvSpPr txBox="1"/>
          <p:nvPr/>
        </p:nvSpPr>
        <p:spPr>
          <a:xfrm>
            <a:off x="1867777" y="1224431"/>
            <a:ext cx="1148251" cy="276791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54000" rIns="54000" rtlCol="0" anchor="ctr">
            <a:spAutoFit/>
          </a:bodyPr>
          <a:lstStyle/>
          <a:p>
            <a:r>
              <a:rPr lang="fr-FR" sz="1100" dirty="0" smtClean="0">
                <a:ea typeface="Verdana" panose="020B0604030504040204" pitchFamily="34" charset="0"/>
              </a:rPr>
              <a:t>Différenciation</a:t>
            </a:r>
            <a:endParaRPr lang="fr-FR" sz="1100" dirty="0" smtClean="0">
              <a:ea typeface="Verdana" panose="020B0604030504040204" pitchFamily="34" charset="0"/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1867776" y="1671118"/>
            <a:ext cx="1148251" cy="276791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54000" rIns="54000" rtlCol="0" anchor="ctr">
            <a:spAutoFit/>
          </a:bodyPr>
          <a:lstStyle/>
          <a:p>
            <a:r>
              <a:rPr lang="fr-FR" sz="1100" dirty="0" smtClean="0">
                <a:ea typeface="Verdana" panose="020B0604030504040204" pitchFamily="34" charset="0"/>
              </a:rPr>
              <a:t>Élongation</a:t>
            </a:r>
            <a:endParaRPr lang="fr-FR" sz="1100" dirty="0" smtClean="0">
              <a:ea typeface="Verdana" panose="020B0604030504040204" pitchFamily="34" charset="0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1867776" y="2012673"/>
            <a:ext cx="1125080" cy="634990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54000" rIns="54000" rtlCol="0" anchor="ctr">
            <a:spAutoFit/>
          </a:bodyPr>
          <a:lstStyle/>
          <a:p>
            <a:r>
              <a:rPr lang="fr-FR" sz="1100" dirty="0" smtClean="0">
                <a:ea typeface="Verdana" panose="020B0604030504040204" pitchFamily="34" charset="0"/>
              </a:rPr>
              <a:t>Multiplication cellulaire dans les méristèmes</a:t>
            </a:r>
            <a:endParaRPr lang="fr-FR" sz="1100" dirty="0" smtClean="0">
              <a:ea typeface="Verdana" panose="020B0604030504040204" pitchFamily="34" charset="0"/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4859720" y="1952424"/>
            <a:ext cx="711181" cy="276791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00B050"/>
            </a:solidFill>
          </a:ln>
        </p:spPr>
        <p:txBody>
          <a:bodyPr wrap="square" lIns="54000" rIns="54000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Racines</a:t>
            </a:r>
            <a:endParaRPr lang="fr-FR" sz="1100" dirty="0" smtClean="0">
              <a:ea typeface="Verdana" panose="020B0604030504040204" pitchFamily="34" charset="0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4859718" y="2878715"/>
            <a:ext cx="711181" cy="276791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00B050"/>
            </a:solidFill>
          </a:ln>
        </p:spPr>
        <p:txBody>
          <a:bodyPr wrap="square" lIns="54000" rIns="54000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Feuilles</a:t>
            </a:r>
            <a:endParaRPr lang="fr-FR" sz="1100" dirty="0" smtClean="0">
              <a:ea typeface="Verdana" panose="020B0604030504040204" pitchFamily="34" charset="0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7450330" y="1758729"/>
            <a:ext cx="784746" cy="276791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54000" rIns="54000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Entrée eau</a:t>
            </a:r>
            <a:endParaRPr lang="fr-FR" sz="1100" dirty="0" smtClean="0">
              <a:ea typeface="Verdana" panose="020B0604030504040204" pitchFamily="34" charset="0"/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7450329" y="2036036"/>
            <a:ext cx="784746" cy="276791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54000" rIns="54000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Entrée ions</a:t>
            </a:r>
            <a:endParaRPr lang="fr-FR" sz="1100" dirty="0" smtClean="0">
              <a:ea typeface="Verdana" panose="020B0604030504040204" pitchFamily="34" charset="0"/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8959304" y="1809695"/>
            <a:ext cx="960663" cy="455890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54000" rIns="54000" rtlCol="0" anchor="ctr">
            <a:spAutoFit/>
          </a:bodyPr>
          <a:lstStyle/>
          <a:p>
            <a:r>
              <a:rPr lang="fr-FR" sz="1100" dirty="0">
                <a:solidFill>
                  <a:schemeClr val="bg1">
                    <a:lumMod val="50000"/>
                  </a:schemeClr>
                </a:solidFill>
                <a:ea typeface="Verdana" panose="020B0604030504040204" pitchFamily="34" charset="0"/>
              </a:rPr>
              <a:t>f</a:t>
            </a:r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  <a:ea typeface="Verdana" panose="020B0604030504040204" pitchFamily="34" charset="0"/>
              </a:rPr>
              <a:t>acilitées par mycorhizes</a:t>
            </a:r>
            <a:endParaRPr lang="fr-FR" sz="1100" dirty="0" smtClean="0">
              <a:solidFill>
                <a:schemeClr val="bg1">
                  <a:lumMod val="50000"/>
                </a:schemeClr>
              </a:solidFill>
              <a:ea typeface="Verdana" panose="020B0604030504040204" pitchFamily="34" charset="0"/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5998191" y="1865272"/>
            <a:ext cx="918430" cy="455890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fr-FR" sz="1100" dirty="0">
                <a:ea typeface="Verdana" panose="020B0604030504040204" pitchFamily="34" charset="0"/>
              </a:rPr>
              <a:t>e</a:t>
            </a:r>
            <a:r>
              <a:rPr lang="fr-FR" sz="1100" dirty="0" smtClean="0">
                <a:ea typeface="Verdana" panose="020B0604030504040204" pitchFamily="34" charset="0"/>
              </a:rPr>
              <a:t>n relation avec le sol</a:t>
            </a:r>
            <a:endParaRPr lang="fr-FR" sz="1100" dirty="0" smtClean="0">
              <a:ea typeface="Verdana" panose="020B0604030504040204" pitchFamily="34" charset="0"/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5968390" y="2789165"/>
            <a:ext cx="976606" cy="455890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fr-FR" sz="1100" dirty="0">
                <a:ea typeface="Verdana" panose="020B0604030504040204" pitchFamily="34" charset="0"/>
              </a:rPr>
              <a:t>e</a:t>
            </a:r>
            <a:r>
              <a:rPr lang="fr-FR" sz="1100" dirty="0" smtClean="0">
                <a:ea typeface="Verdana" panose="020B0604030504040204" pitchFamily="34" charset="0"/>
              </a:rPr>
              <a:t>n relation avec l’atmosphère</a:t>
            </a:r>
            <a:endParaRPr lang="fr-FR" sz="1100" dirty="0" smtClean="0">
              <a:ea typeface="Verdana" panose="020B0604030504040204" pitchFamily="34" charset="0"/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7450330" y="2599940"/>
            <a:ext cx="784746" cy="276791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54000" rIns="54000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Entrée CO</a:t>
            </a:r>
            <a:r>
              <a:rPr lang="fr-FR" sz="1100" baseline="-25000" dirty="0" smtClean="0">
                <a:ea typeface="Verdana" panose="020B0604030504040204" pitchFamily="34" charset="0"/>
              </a:rPr>
              <a:t>2</a:t>
            </a:r>
            <a:endParaRPr lang="fr-FR" sz="1100" baseline="-25000" dirty="0" smtClean="0">
              <a:ea typeface="Verdana" panose="020B0604030504040204" pitchFamily="34" charset="0"/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7450329" y="2876219"/>
            <a:ext cx="784746" cy="276791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54000" rIns="54000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Sortie O</a:t>
            </a:r>
            <a:r>
              <a:rPr lang="fr-FR" sz="1100" baseline="-25000" dirty="0" smtClean="0">
                <a:ea typeface="Verdana" panose="020B0604030504040204" pitchFamily="34" charset="0"/>
              </a:rPr>
              <a:t>2</a:t>
            </a:r>
            <a:endParaRPr lang="fr-FR" sz="1100" baseline="-25000" dirty="0" smtClean="0">
              <a:ea typeface="Verdana" panose="020B0604030504040204" pitchFamily="34" charset="0"/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7368442" y="3198747"/>
            <a:ext cx="1137510" cy="455890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Apport de lumière, source d’énergie</a:t>
            </a:r>
            <a:endParaRPr lang="fr-FR" sz="1100" dirty="0" smtClean="0">
              <a:ea typeface="Verdana" panose="020B0604030504040204" pitchFamily="34" charset="0"/>
            </a:endParaRPr>
          </a:p>
        </p:txBody>
      </p:sp>
      <p:sp>
        <p:nvSpPr>
          <p:cNvPr id="45" name="ZoneTexte 44"/>
          <p:cNvSpPr txBox="1"/>
          <p:nvPr/>
        </p:nvSpPr>
        <p:spPr>
          <a:xfrm>
            <a:off x="4994566" y="4169778"/>
            <a:ext cx="645455" cy="276791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00B050"/>
            </a:solidFill>
          </a:ln>
        </p:spPr>
        <p:txBody>
          <a:bodyPr wrap="square" lIns="54000" rIns="54000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Tige</a:t>
            </a:r>
            <a:endParaRPr lang="fr-FR" sz="1100" dirty="0" smtClean="0">
              <a:ea typeface="Verdana" panose="020B0604030504040204" pitchFamily="34" charset="0"/>
            </a:endParaRPr>
          </a:p>
        </p:txBody>
      </p:sp>
      <p:sp>
        <p:nvSpPr>
          <p:cNvPr id="46" name="ZoneTexte 45"/>
          <p:cNvSpPr txBox="1"/>
          <p:nvPr/>
        </p:nvSpPr>
        <p:spPr>
          <a:xfrm>
            <a:off x="4994564" y="5273076"/>
            <a:ext cx="645455" cy="276791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00B050"/>
            </a:solidFill>
          </a:ln>
        </p:spPr>
        <p:txBody>
          <a:bodyPr wrap="square" lIns="54000" rIns="54000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Fleurs</a:t>
            </a:r>
            <a:endParaRPr lang="fr-FR" sz="1100" dirty="0" smtClean="0">
              <a:ea typeface="Verdana" panose="020B0604030504040204" pitchFamily="34" charset="0"/>
            </a:endParaRPr>
          </a:p>
        </p:txBody>
      </p:sp>
      <p:sp>
        <p:nvSpPr>
          <p:cNvPr id="47" name="ZoneTexte 46"/>
          <p:cNvSpPr txBox="1"/>
          <p:nvPr/>
        </p:nvSpPr>
        <p:spPr>
          <a:xfrm>
            <a:off x="6242179" y="3990154"/>
            <a:ext cx="702818" cy="634990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Relie les différents organes</a:t>
            </a:r>
            <a:endParaRPr lang="fr-FR" sz="1100" dirty="0" smtClean="0">
              <a:ea typeface="Verdana" panose="020B0604030504040204" pitchFamily="34" charset="0"/>
            </a:endParaRPr>
          </a:p>
        </p:txBody>
      </p:sp>
      <p:sp>
        <p:nvSpPr>
          <p:cNvPr id="48" name="ZoneTexte 47"/>
          <p:cNvSpPr txBox="1"/>
          <p:nvPr/>
        </p:nvSpPr>
        <p:spPr>
          <a:xfrm>
            <a:off x="6242179" y="5273075"/>
            <a:ext cx="773844" cy="276791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00B050"/>
            </a:solidFill>
          </a:ln>
        </p:spPr>
        <p:txBody>
          <a:bodyPr wrap="square" lIns="54000" rIns="54000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Fruits</a:t>
            </a:r>
            <a:endParaRPr lang="fr-FR" sz="1100" dirty="0" smtClean="0">
              <a:ea typeface="Verdana" panose="020B0604030504040204" pitchFamily="34" charset="0"/>
            </a:endParaRPr>
          </a:p>
        </p:txBody>
      </p:sp>
      <p:sp>
        <p:nvSpPr>
          <p:cNvPr id="50" name="ZoneTexte 49"/>
          <p:cNvSpPr txBox="1"/>
          <p:nvPr/>
        </p:nvSpPr>
        <p:spPr>
          <a:xfrm>
            <a:off x="7501313" y="4078773"/>
            <a:ext cx="798069" cy="455890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36000" rIns="0" rtlCol="0" anchor="ctr">
            <a:spAutoFit/>
          </a:bodyPr>
          <a:lstStyle/>
          <a:p>
            <a:r>
              <a:rPr lang="fr-FR" sz="1100" dirty="0" smtClean="0">
                <a:ea typeface="Verdana" panose="020B0604030504040204" pitchFamily="34" charset="0"/>
              </a:rPr>
              <a:t>Tissus conducteurs</a:t>
            </a:r>
            <a:endParaRPr lang="fr-FR" sz="1100" dirty="0" smtClean="0">
              <a:ea typeface="Verdana" panose="020B0604030504040204" pitchFamily="34" charset="0"/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8630811" y="3665314"/>
            <a:ext cx="1148251" cy="634990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54000" rIns="54000" rtlCol="0" anchor="ctr">
            <a:spAutoFit/>
          </a:bodyPr>
          <a:lstStyle/>
          <a:p>
            <a:r>
              <a:rPr lang="fr-FR" sz="1100" dirty="0" smtClean="0">
                <a:ea typeface="Verdana" panose="020B0604030504040204" pitchFamily="34" charset="0"/>
              </a:rPr>
              <a:t>Xylème : transport sève brute</a:t>
            </a:r>
            <a:endParaRPr lang="fr-FR" sz="1100" dirty="0" smtClean="0">
              <a:ea typeface="Verdana" panose="020B0604030504040204" pitchFamily="34" charset="0"/>
            </a:endParaRPr>
          </a:p>
        </p:txBody>
      </p:sp>
      <p:sp>
        <p:nvSpPr>
          <p:cNvPr id="52" name="ZoneTexte 51"/>
          <p:cNvSpPr txBox="1"/>
          <p:nvPr/>
        </p:nvSpPr>
        <p:spPr>
          <a:xfrm>
            <a:off x="8614930" y="4409198"/>
            <a:ext cx="1148251" cy="634990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54000" rIns="54000" rtlCol="0" anchor="ctr">
            <a:spAutoFit/>
          </a:bodyPr>
          <a:lstStyle/>
          <a:p>
            <a:r>
              <a:rPr lang="fr-FR" sz="1100" dirty="0" smtClean="0">
                <a:ea typeface="Verdana" panose="020B0604030504040204" pitchFamily="34" charset="0"/>
              </a:rPr>
              <a:t>Phloème : transport sève élaborée</a:t>
            </a:r>
            <a:endParaRPr lang="fr-FR" sz="1100" dirty="0" smtClean="0">
              <a:ea typeface="Verdana" panose="020B0604030504040204" pitchFamily="34" charset="0"/>
            </a:endParaRPr>
          </a:p>
        </p:txBody>
      </p:sp>
      <p:sp>
        <p:nvSpPr>
          <p:cNvPr id="53" name="ZoneTexte 52"/>
          <p:cNvSpPr txBox="1"/>
          <p:nvPr/>
        </p:nvSpPr>
        <p:spPr>
          <a:xfrm>
            <a:off x="1373168" y="4259472"/>
            <a:ext cx="1339935" cy="276791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tx1"/>
            </a:solidFill>
          </a:ln>
        </p:spPr>
        <p:txBody>
          <a:bodyPr wrap="square" lIns="54000" rIns="54000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Conditions du milieu</a:t>
            </a:r>
            <a:endParaRPr lang="fr-FR" sz="1100" dirty="0" smtClean="0">
              <a:ea typeface="Verdana" panose="020B0604030504040204" pitchFamily="34" charset="0"/>
            </a:endParaRPr>
          </a:p>
        </p:txBody>
      </p:sp>
      <p:sp>
        <p:nvSpPr>
          <p:cNvPr id="54" name="ZoneTexte 53"/>
          <p:cNvSpPr txBox="1"/>
          <p:nvPr/>
        </p:nvSpPr>
        <p:spPr>
          <a:xfrm>
            <a:off x="3320892" y="4260007"/>
            <a:ext cx="816119" cy="276791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tx1"/>
            </a:solidFill>
          </a:ln>
        </p:spPr>
        <p:txBody>
          <a:bodyPr wrap="square" lIns="54000" rIns="54000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Hormones</a:t>
            </a:r>
            <a:endParaRPr lang="fr-FR" sz="1100" dirty="0" smtClean="0">
              <a:ea typeface="Verdana" panose="020B0604030504040204" pitchFamily="34" charset="0"/>
            </a:endParaRPr>
          </a:p>
        </p:txBody>
      </p:sp>
      <p:sp>
        <p:nvSpPr>
          <p:cNvPr id="55" name="ZoneTexte 54"/>
          <p:cNvSpPr txBox="1"/>
          <p:nvPr/>
        </p:nvSpPr>
        <p:spPr>
          <a:xfrm>
            <a:off x="651254" y="4910875"/>
            <a:ext cx="873492" cy="276791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54000" rIns="54000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lumière</a:t>
            </a:r>
            <a:endParaRPr lang="fr-FR" sz="1100" dirty="0" smtClean="0">
              <a:ea typeface="Verdana" panose="020B0604030504040204" pitchFamily="34" charset="0"/>
            </a:endParaRPr>
          </a:p>
        </p:txBody>
      </p:sp>
      <p:sp>
        <p:nvSpPr>
          <p:cNvPr id="56" name="ZoneTexte 55"/>
          <p:cNvSpPr txBox="1"/>
          <p:nvPr/>
        </p:nvSpPr>
        <p:spPr>
          <a:xfrm>
            <a:off x="1601786" y="4903919"/>
            <a:ext cx="873492" cy="276791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54000" rIns="54000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gravité</a:t>
            </a:r>
            <a:endParaRPr lang="fr-FR" sz="1100" dirty="0" smtClean="0">
              <a:ea typeface="Verdana" panose="020B0604030504040204" pitchFamily="34" charset="0"/>
            </a:endParaRPr>
          </a:p>
        </p:txBody>
      </p:sp>
      <p:sp>
        <p:nvSpPr>
          <p:cNvPr id="57" name="ZoneTexte 56"/>
          <p:cNvSpPr txBox="1"/>
          <p:nvPr/>
        </p:nvSpPr>
        <p:spPr>
          <a:xfrm>
            <a:off x="2552014" y="4902005"/>
            <a:ext cx="873492" cy="276791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54000" rIns="54000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vent</a:t>
            </a:r>
            <a:endParaRPr lang="fr-FR" sz="1100" dirty="0" smtClean="0">
              <a:ea typeface="Verdana" panose="020B0604030504040204" pitchFamily="34" charset="0"/>
            </a:endParaRPr>
          </a:p>
        </p:txBody>
      </p:sp>
      <p:cxnSp>
        <p:nvCxnSpPr>
          <p:cNvPr id="59" name="Connecteur droit 58"/>
          <p:cNvCxnSpPr>
            <a:stCxn id="31" idx="3"/>
            <a:endCxn id="45" idx="0"/>
          </p:cNvCxnSpPr>
          <p:nvPr/>
        </p:nvCxnSpPr>
        <p:spPr>
          <a:xfrm>
            <a:off x="4183046" y="3011225"/>
            <a:ext cx="1134248" cy="1158553"/>
          </a:xfrm>
          <a:prstGeom prst="line">
            <a:avLst/>
          </a:prstGeom>
          <a:ln w="12700"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59"/>
          <p:cNvCxnSpPr>
            <a:stCxn id="31" idx="3"/>
            <a:endCxn id="46" idx="0"/>
          </p:cNvCxnSpPr>
          <p:nvPr/>
        </p:nvCxnSpPr>
        <p:spPr>
          <a:xfrm>
            <a:off x="4183046" y="3011225"/>
            <a:ext cx="1134246" cy="2261851"/>
          </a:xfrm>
          <a:prstGeom prst="line">
            <a:avLst/>
          </a:prstGeom>
          <a:ln w="12700"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60"/>
          <p:cNvCxnSpPr>
            <a:stCxn id="46" idx="3"/>
            <a:endCxn id="48" idx="1"/>
          </p:cNvCxnSpPr>
          <p:nvPr/>
        </p:nvCxnSpPr>
        <p:spPr>
          <a:xfrm flipV="1">
            <a:off x="5640019" y="5411471"/>
            <a:ext cx="602160" cy="1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cteur droit 61"/>
          <p:cNvCxnSpPr>
            <a:stCxn id="45" idx="3"/>
            <a:endCxn id="47" idx="1"/>
          </p:cNvCxnSpPr>
          <p:nvPr/>
        </p:nvCxnSpPr>
        <p:spPr>
          <a:xfrm flipV="1">
            <a:off x="5640021" y="4307649"/>
            <a:ext cx="602158" cy="525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eur droit 64"/>
          <p:cNvCxnSpPr>
            <a:stCxn id="47" idx="3"/>
            <a:endCxn id="50" idx="1"/>
          </p:cNvCxnSpPr>
          <p:nvPr/>
        </p:nvCxnSpPr>
        <p:spPr>
          <a:xfrm flipV="1">
            <a:off x="6944997" y="4306718"/>
            <a:ext cx="556316" cy="931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67"/>
          <p:cNvCxnSpPr>
            <a:stCxn id="50" idx="3"/>
            <a:endCxn id="51" idx="1"/>
          </p:cNvCxnSpPr>
          <p:nvPr/>
        </p:nvCxnSpPr>
        <p:spPr>
          <a:xfrm flipV="1">
            <a:off x="8299382" y="3982809"/>
            <a:ext cx="331429" cy="323909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 droit 70"/>
          <p:cNvCxnSpPr>
            <a:stCxn id="50" idx="3"/>
            <a:endCxn id="52" idx="1"/>
          </p:cNvCxnSpPr>
          <p:nvPr/>
        </p:nvCxnSpPr>
        <p:spPr>
          <a:xfrm>
            <a:off x="8299382" y="4306718"/>
            <a:ext cx="315548" cy="419975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cteur droit 73"/>
          <p:cNvCxnSpPr>
            <a:stCxn id="31" idx="3"/>
            <a:endCxn id="27" idx="1"/>
          </p:cNvCxnSpPr>
          <p:nvPr/>
        </p:nvCxnSpPr>
        <p:spPr>
          <a:xfrm>
            <a:off x="4183046" y="3011225"/>
            <a:ext cx="676672" cy="5886"/>
          </a:xfrm>
          <a:prstGeom prst="line">
            <a:avLst/>
          </a:prstGeom>
          <a:ln w="12700"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77"/>
          <p:cNvCxnSpPr>
            <a:stCxn id="31" idx="3"/>
            <a:endCxn id="26" idx="1"/>
          </p:cNvCxnSpPr>
          <p:nvPr/>
        </p:nvCxnSpPr>
        <p:spPr>
          <a:xfrm flipV="1">
            <a:off x="4183046" y="2090820"/>
            <a:ext cx="676674" cy="920405"/>
          </a:xfrm>
          <a:prstGeom prst="line">
            <a:avLst/>
          </a:prstGeom>
          <a:ln w="12700"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cteur droit 82"/>
          <p:cNvCxnSpPr>
            <a:stCxn id="26" idx="3"/>
            <a:endCxn id="37" idx="1"/>
          </p:cNvCxnSpPr>
          <p:nvPr/>
        </p:nvCxnSpPr>
        <p:spPr>
          <a:xfrm>
            <a:off x="5570901" y="2090820"/>
            <a:ext cx="427290" cy="2397"/>
          </a:xfrm>
          <a:prstGeom prst="line">
            <a:avLst/>
          </a:prstGeom>
          <a:ln w="12700"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necteur droit 85"/>
          <p:cNvCxnSpPr>
            <a:stCxn id="27" idx="3"/>
            <a:endCxn id="38" idx="1"/>
          </p:cNvCxnSpPr>
          <p:nvPr/>
        </p:nvCxnSpPr>
        <p:spPr>
          <a:xfrm flipV="1">
            <a:off x="5570899" y="3017110"/>
            <a:ext cx="397491" cy="1"/>
          </a:xfrm>
          <a:prstGeom prst="line">
            <a:avLst/>
          </a:prstGeom>
          <a:ln w="12700"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necteur droit 88"/>
          <p:cNvCxnSpPr>
            <a:stCxn id="38" idx="3"/>
            <a:endCxn id="40" idx="1"/>
          </p:cNvCxnSpPr>
          <p:nvPr/>
        </p:nvCxnSpPr>
        <p:spPr>
          <a:xfrm flipV="1">
            <a:off x="6944996" y="2738336"/>
            <a:ext cx="505334" cy="278774"/>
          </a:xfrm>
          <a:prstGeom prst="line">
            <a:avLst/>
          </a:prstGeom>
          <a:ln w="12700"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90"/>
          <p:cNvCxnSpPr>
            <a:stCxn id="38" idx="3"/>
            <a:endCxn id="41" idx="1"/>
          </p:cNvCxnSpPr>
          <p:nvPr/>
        </p:nvCxnSpPr>
        <p:spPr>
          <a:xfrm flipV="1">
            <a:off x="6944996" y="3014615"/>
            <a:ext cx="505333" cy="2495"/>
          </a:xfrm>
          <a:prstGeom prst="line">
            <a:avLst/>
          </a:prstGeom>
          <a:ln w="12700"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necteur droit 92"/>
          <p:cNvCxnSpPr>
            <a:stCxn id="38" idx="3"/>
            <a:endCxn id="42" idx="1"/>
          </p:cNvCxnSpPr>
          <p:nvPr/>
        </p:nvCxnSpPr>
        <p:spPr>
          <a:xfrm>
            <a:off x="6944996" y="3017110"/>
            <a:ext cx="423446" cy="409582"/>
          </a:xfrm>
          <a:prstGeom prst="line">
            <a:avLst/>
          </a:prstGeom>
          <a:ln w="12700"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necteur droit 97"/>
          <p:cNvCxnSpPr>
            <a:stCxn id="37" idx="3"/>
            <a:endCxn id="30" idx="1"/>
          </p:cNvCxnSpPr>
          <p:nvPr/>
        </p:nvCxnSpPr>
        <p:spPr>
          <a:xfrm flipV="1">
            <a:off x="6916621" y="1897125"/>
            <a:ext cx="533709" cy="196092"/>
          </a:xfrm>
          <a:prstGeom prst="line">
            <a:avLst/>
          </a:prstGeom>
          <a:ln w="12700"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necteur droit 98"/>
          <p:cNvCxnSpPr>
            <a:stCxn id="37" idx="3"/>
            <a:endCxn id="34" idx="1"/>
          </p:cNvCxnSpPr>
          <p:nvPr/>
        </p:nvCxnSpPr>
        <p:spPr>
          <a:xfrm>
            <a:off x="6916621" y="2093217"/>
            <a:ext cx="533708" cy="81215"/>
          </a:xfrm>
          <a:prstGeom prst="line">
            <a:avLst/>
          </a:prstGeom>
          <a:ln w="12700"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5" name="Groupe 114"/>
          <p:cNvGrpSpPr/>
          <p:nvPr/>
        </p:nvGrpSpPr>
        <p:grpSpPr>
          <a:xfrm rot="16200000">
            <a:off x="8458529" y="1673669"/>
            <a:ext cx="277320" cy="724228"/>
            <a:chOff x="8893858" y="822295"/>
            <a:chExt cx="944550" cy="606491"/>
          </a:xfrm>
        </p:grpSpPr>
        <p:cxnSp>
          <p:nvCxnSpPr>
            <p:cNvPr id="111" name="Connecteur droit 110"/>
            <p:cNvCxnSpPr>
              <a:endCxn id="34" idx="3"/>
            </p:cNvCxnSpPr>
            <p:nvPr/>
          </p:nvCxnSpPr>
          <p:spPr>
            <a:xfrm rot="5400000" flipH="1" flipV="1">
              <a:off x="8616765" y="1099388"/>
              <a:ext cx="554227" cy="41"/>
            </a:xfrm>
            <a:prstGeom prst="line">
              <a:avLst/>
            </a:prstGeom>
            <a:ln w="12700">
              <a:solidFill>
                <a:schemeClr val="bg1">
                  <a:lumMod val="50000"/>
                </a:schemeClr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Connecteur droit 111"/>
            <p:cNvCxnSpPr>
              <a:stCxn id="36" idx="1"/>
            </p:cNvCxnSpPr>
            <p:nvPr/>
          </p:nvCxnSpPr>
          <p:spPr>
            <a:xfrm rot="5400000" flipH="1">
              <a:off x="9324929" y="1393901"/>
              <a:ext cx="66654" cy="3116"/>
            </a:xfrm>
            <a:prstGeom prst="line">
              <a:avLst/>
            </a:prstGeom>
            <a:ln w="12700">
              <a:solidFill>
                <a:schemeClr val="bg1">
                  <a:lumMod val="50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Connecteur droit 112"/>
            <p:cNvCxnSpPr>
              <a:endCxn id="30" idx="3"/>
            </p:cNvCxnSpPr>
            <p:nvPr/>
          </p:nvCxnSpPr>
          <p:spPr>
            <a:xfrm rot="5400000" flipH="1" flipV="1">
              <a:off x="9563594" y="1097059"/>
              <a:ext cx="549577" cy="51"/>
            </a:xfrm>
            <a:prstGeom prst="line">
              <a:avLst/>
            </a:prstGeom>
            <a:ln w="12700">
              <a:solidFill>
                <a:schemeClr val="bg1">
                  <a:lumMod val="50000"/>
                </a:schemeClr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Connecteur droit 113"/>
            <p:cNvCxnSpPr/>
            <p:nvPr/>
          </p:nvCxnSpPr>
          <p:spPr>
            <a:xfrm rot="5400000" flipH="1">
              <a:off x="9366096" y="899638"/>
              <a:ext cx="3" cy="944466"/>
            </a:xfrm>
            <a:prstGeom prst="line">
              <a:avLst/>
            </a:prstGeom>
            <a:ln w="12700">
              <a:solidFill>
                <a:schemeClr val="bg1">
                  <a:lumMod val="50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2" name="Groupe 121"/>
          <p:cNvGrpSpPr/>
          <p:nvPr/>
        </p:nvGrpSpPr>
        <p:grpSpPr>
          <a:xfrm rot="5400000">
            <a:off x="1044416" y="1929719"/>
            <a:ext cx="1441525" cy="273598"/>
            <a:chOff x="2909857" y="3381056"/>
            <a:chExt cx="1441525" cy="273598"/>
          </a:xfrm>
        </p:grpSpPr>
        <p:cxnSp>
          <p:nvCxnSpPr>
            <p:cNvPr id="123" name="Connecteur droit 122"/>
            <p:cNvCxnSpPr/>
            <p:nvPr/>
          </p:nvCxnSpPr>
          <p:spPr>
            <a:xfrm flipV="1">
              <a:off x="2909857" y="3381056"/>
              <a:ext cx="0" cy="270814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Connecteur droit 123"/>
            <p:cNvCxnSpPr/>
            <p:nvPr/>
          </p:nvCxnSpPr>
          <p:spPr>
            <a:xfrm flipH="1" flipV="1">
              <a:off x="3389340" y="3421472"/>
              <a:ext cx="1346" cy="233182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Connecteur droit 124"/>
            <p:cNvCxnSpPr/>
            <p:nvPr/>
          </p:nvCxnSpPr>
          <p:spPr>
            <a:xfrm flipV="1">
              <a:off x="3911670" y="3381056"/>
              <a:ext cx="4077" cy="261592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Connecteur droit 125"/>
            <p:cNvCxnSpPr/>
            <p:nvPr/>
          </p:nvCxnSpPr>
          <p:spPr>
            <a:xfrm rot="16200000" flipH="1" flipV="1">
              <a:off x="3629788" y="2930993"/>
              <a:ext cx="6871" cy="1436317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8" name="Connecteur droit 127"/>
          <p:cNvCxnSpPr/>
          <p:nvPr/>
        </p:nvCxnSpPr>
        <p:spPr>
          <a:xfrm>
            <a:off x="5758794" y="1340123"/>
            <a:ext cx="1378710" cy="5632"/>
          </a:xfrm>
          <a:prstGeom prst="line">
            <a:avLst/>
          </a:prstGeom>
          <a:ln w="12700"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8" name="ZoneTexte 177"/>
          <p:cNvSpPr txBox="1"/>
          <p:nvPr/>
        </p:nvSpPr>
        <p:spPr>
          <a:xfrm>
            <a:off x="8959959" y="2726964"/>
            <a:ext cx="960663" cy="276791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54000" rIns="54000" rtlCol="0" anchor="ctr">
            <a:spAutoFit/>
          </a:bodyPr>
          <a:lstStyle/>
          <a:p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  <a:ea typeface="Verdana" panose="020B0604030504040204" pitchFamily="34" charset="0"/>
              </a:rPr>
              <a:t>par stomates</a:t>
            </a:r>
            <a:endParaRPr lang="fr-FR" sz="1100" dirty="0" smtClean="0">
              <a:solidFill>
                <a:schemeClr val="bg1">
                  <a:lumMod val="50000"/>
                </a:schemeClr>
              </a:solidFill>
              <a:ea typeface="Verdana" panose="020B0604030504040204" pitchFamily="34" charset="0"/>
            </a:endParaRPr>
          </a:p>
        </p:txBody>
      </p:sp>
      <p:grpSp>
        <p:nvGrpSpPr>
          <p:cNvPr id="179" name="Groupe 178"/>
          <p:cNvGrpSpPr/>
          <p:nvPr/>
        </p:nvGrpSpPr>
        <p:grpSpPr>
          <a:xfrm rot="16200000">
            <a:off x="8453388" y="2508049"/>
            <a:ext cx="288255" cy="724883"/>
            <a:chOff x="8505824" y="821750"/>
            <a:chExt cx="981785" cy="607042"/>
          </a:xfrm>
        </p:grpSpPr>
        <p:cxnSp>
          <p:nvCxnSpPr>
            <p:cNvPr id="180" name="Connecteur droit 179"/>
            <p:cNvCxnSpPr>
              <a:endCxn id="41" idx="3"/>
            </p:cNvCxnSpPr>
            <p:nvPr/>
          </p:nvCxnSpPr>
          <p:spPr>
            <a:xfrm rot="5400000" flipH="1">
              <a:off x="8236408" y="1091166"/>
              <a:ext cx="554768" cy="15936"/>
            </a:xfrm>
            <a:prstGeom prst="line">
              <a:avLst/>
            </a:prstGeom>
            <a:ln w="12700">
              <a:solidFill>
                <a:schemeClr val="bg1">
                  <a:lumMod val="50000"/>
                </a:schemeClr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Connecteur droit 180"/>
            <p:cNvCxnSpPr>
              <a:stCxn id="178" idx="1"/>
            </p:cNvCxnSpPr>
            <p:nvPr/>
          </p:nvCxnSpPr>
          <p:spPr>
            <a:xfrm rot="5400000" flipH="1">
              <a:off x="8983941" y="1398555"/>
              <a:ext cx="57466" cy="3007"/>
            </a:xfrm>
            <a:prstGeom prst="line">
              <a:avLst/>
            </a:prstGeom>
            <a:ln w="12700">
              <a:solidFill>
                <a:schemeClr val="bg1">
                  <a:lumMod val="50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Connecteur droit 181"/>
            <p:cNvCxnSpPr>
              <a:endCxn id="40" idx="3"/>
            </p:cNvCxnSpPr>
            <p:nvPr/>
          </p:nvCxnSpPr>
          <p:spPr>
            <a:xfrm rot="5400000" flipH="1">
              <a:off x="9181448" y="1087118"/>
              <a:ext cx="550122" cy="19387"/>
            </a:xfrm>
            <a:prstGeom prst="line">
              <a:avLst/>
            </a:prstGeom>
            <a:ln w="12700">
              <a:solidFill>
                <a:schemeClr val="bg1">
                  <a:lumMod val="50000"/>
                </a:schemeClr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Connecteur droit 182"/>
            <p:cNvCxnSpPr/>
            <p:nvPr/>
          </p:nvCxnSpPr>
          <p:spPr>
            <a:xfrm rot="5400000" flipH="1">
              <a:off x="9015375" y="899095"/>
              <a:ext cx="3" cy="944465"/>
            </a:xfrm>
            <a:prstGeom prst="line">
              <a:avLst/>
            </a:prstGeom>
            <a:ln w="12700">
              <a:solidFill>
                <a:schemeClr val="bg1">
                  <a:lumMod val="50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30" name="Connecteur droit 229"/>
          <p:cNvCxnSpPr>
            <a:stCxn id="53" idx="2"/>
            <a:endCxn id="55" idx="0"/>
          </p:cNvCxnSpPr>
          <p:nvPr/>
        </p:nvCxnSpPr>
        <p:spPr>
          <a:xfrm flipH="1">
            <a:off x="1088000" y="4536263"/>
            <a:ext cx="955136" cy="374612"/>
          </a:xfrm>
          <a:prstGeom prst="line">
            <a:avLst/>
          </a:prstGeom>
          <a:ln w="12700">
            <a:solidFill>
              <a:schemeClr val="tx1"/>
            </a:solidFill>
            <a:prstDash val="sysDot"/>
            <a:headEnd type="none" w="med" len="med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Connecteur droit 231"/>
          <p:cNvCxnSpPr>
            <a:stCxn id="53" idx="2"/>
            <a:endCxn id="56" idx="0"/>
          </p:cNvCxnSpPr>
          <p:nvPr/>
        </p:nvCxnSpPr>
        <p:spPr>
          <a:xfrm flipH="1">
            <a:off x="2038532" y="4536263"/>
            <a:ext cx="4604" cy="367656"/>
          </a:xfrm>
          <a:prstGeom prst="line">
            <a:avLst/>
          </a:prstGeom>
          <a:ln w="12700">
            <a:solidFill>
              <a:schemeClr val="tx1"/>
            </a:solidFill>
            <a:prstDash val="sysDot"/>
            <a:headEnd type="none" w="med" len="med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Connecteur droit 233"/>
          <p:cNvCxnSpPr>
            <a:stCxn id="53" idx="2"/>
            <a:endCxn id="57" idx="0"/>
          </p:cNvCxnSpPr>
          <p:nvPr/>
        </p:nvCxnSpPr>
        <p:spPr>
          <a:xfrm>
            <a:off x="2043136" y="4536263"/>
            <a:ext cx="945624" cy="365742"/>
          </a:xfrm>
          <a:prstGeom prst="line">
            <a:avLst/>
          </a:prstGeom>
          <a:ln w="12700">
            <a:solidFill>
              <a:schemeClr val="tx1"/>
            </a:solidFill>
            <a:prstDash val="sysDot"/>
            <a:headEnd type="none" w="med" len="med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9498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</TotalTime>
  <Words>96</Words>
  <Application>Microsoft Office PowerPoint</Application>
  <PresentationFormat>Format A4 (210 x 297 mm)</PresentationFormat>
  <Paragraphs>33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Thème Office</vt:lpstr>
      <vt:lpstr>Présentation PowerPoint</vt:lpstr>
    </vt:vector>
  </TitlesOfParts>
  <Company>EDITIS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Bukowski.Sylvia</dc:creator>
  <cp:lastModifiedBy>Bukowski.Sylvia</cp:lastModifiedBy>
  <cp:revision>57</cp:revision>
  <dcterms:created xsi:type="dcterms:W3CDTF">2020-07-22T16:32:13Z</dcterms:created>
  <dcterms:modified xsi:type="dcterms:W3CDTF">2020-07-28T09:40:29Z</dcterms:modified>
</cp:coreProperties>
</file>