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6" r:id="rId2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26036"/>
    <a:srgbClr val="00A7E2"/>
    <a:srgbClr val="FFA347"/>
    <a:srgbClr val="CC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4192" autoAdjust="0"/>
    <p:restoredTop sz="94660"/>
  </p:normalViewPr>
  <p:slideViewPr>
    <p:cSldViewPr snapToGrid="0">
      <p:cViewPr>
        <p:scale>
          <a:sx n="120" d="100"/>
          <a:sy n="120" d="100"/>
        </p:scale>
        <p:origin x="171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794C75F-8694-4058-A9CE-56F24A4F9855}" type="datetimeFigureOut">
              <a:rPr lang="fr-FR" smtClean="0"/>
              <a:t>26/07/2020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00150" y="1143000"/>
            <a:ext cx="44577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592EB36-5527-4185-9AD1-4359E672872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489113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Modifier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93FD-A4C1-437C-B8DA-7DF043084EF9}" type="datetimeFigureOut">
              <a:rPr lang="fr-FR" smtClean="0"/>
              <a:t>26/07/2020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F9A21-0FDA-4BA1-8D93-D686B9107A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656196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93FD-A4C1-437C-B8DA-7DF043084EF9}" type="datetimeFigureOut">
              <a:rPr lang="fr-FR" smtClean="0"/>
              <a:t>26/07/2020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F9A21-0FDA-4BA1-8D93-D686B9107A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366520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93FD-A4C1-437C-B8DA-7DF043084EF9}" type="datetimeFigureOut">
              <a:rPr lang="fr-FR" smtClean="0"/>
              <a:t>26/07/2020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F9A21-0FDA-4BA1-8D93-D686B9107A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185801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93FD-A4C1-437C-B8DA-7DF043084EF9}" type="datetimeFigureOut">
              <a:rPr lang="fr-FR" smtClean="0"/>
              <a:t>26/07/2020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F9A21-0FDA-4BA1-8D93-D686B9107A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9421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93FD-A4C1-437C-B8DA-7DF043084EF9}" type="datetimeFigureOut">
              <a:rPr lang="fr-FR" smtClean="0"/>
              <a:t>26/07/2020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F9A21-0FDA-4BA1-8D93-D686B9107A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98300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93FD-A4C1-437C-B8DA-7DF043084EF9}" type="datetimeFigureOut">
              <a:rPr lang="fr-FR" smtClean="0"/>
              <a:t>26/07/2020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F9A21-0FDA-4BA1-8D93-D686B9107A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283862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93FD-A4C1-437C-B8DA-7DF043084EF9}" type="datetimeFigureOut">
              <a:rPr lang="fr-FR" smtClean="0"/>
              <a:t>26/07/2020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F9A21-0FDA-4BA1-8D93-D686B9107A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482588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93FD-A4C1-437C-B8DA-7DF043084EF9}" type="datetimeFigureOut">
              <a:rPr lang="fr-FR" smtClean="0"/>
              <a:t>26/07/2020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F9A21-0FDA-4BA1-8D93-D686B9107A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080603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93FD-A4C1-437C-B8DA-7DF043084EF9}" type="datetimeFigureOut">
              <a:rPr lang="fr-FR" smtClean="0"/>
              <a:t>26/07/2020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F9A21-0FDA-4BA1-8D93-D686B9107A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109757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93FD-A4C1-437C-B8DA-7DF043084EF9}" type="datetimeFigureOut">
              <a:rPr lang="fr-FR" smtClean="0"/>
              <a:t>26/07/2020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F9A21-0FDA-4BA1-8D93-D686B9107A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638964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93FD-A4C1-437C-B8DA-7DF043084EF9}" type="datetimeFigureOut">
              <a:rPr lang="fr-FR" smtClean="0"/>
              <a:t>26/07/2020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F9A21-0FDA-4BA1-8D93-D686B9107A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55964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2E93FD-A4C1-437C-B8DA-7DF043084EF9}" type="datetimeFigureOut">
              <a:rPr lang="fr-FR" smtClean="0"/>
              <a:t>26/07/2020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9F9A21-0FDA-4BA1-8D93-D686B9107A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933219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>
          <a:xfrm>
            <a:off x="1" y="6530009"/>
            <a:ext cx="9906000" cy="327990"/>
          </a:xfrm>
        </p:spPr>
        <p:txBody>
          <a:bodyPr lIns="90000" rIns="270000" bIns="108000"/>
          <a:lstStyle/>
          <a:p>
            <a:pPr algn="r"/>
            <a:r>
              <a:rPr lang="fr-FR" dirty="0"/>
              <a:t>Thème 2</a:t>
            </a:r>
            <a:r>
              <a:rPr lang="fr-FR" dirty="0" smtClean="0"/>
              <a:t>/Chapitre 12 </a:t>
            </a:r>
            <a:r>
              <a:rPr lang="fr-FR" dirty="0"/>
              <a:t>• Reconstituer et comprendre les variations climatiques passées</a:t>
            </a:r>
          </a:p>
        </p:txBody>
      </p:sp>
      <p:sp>
        <p:nvSpPr>
          <p:cNvPr id="10" name="ZoneTexte 9"/>
          <p:cNvSpPr txBox="1"/>
          <p:nvPr/>
        </p:nvSpPr>
        <p:spPr>
          <a:xfrm>
            <a:off x="4755857" y="2638258"/>
            <a:ext cx="1929954" cy="288585"/>
          </a:xfrm>
          <a:prstGeom prst="roundRect">
            <a:avLst>
              <a:gd name="adj" fmla="val 9487"/>
            </a:avLst>
          </a:prstGeom>
          <a:noFill/>
          <a:ln w="9525">
            <a:solidFill>
              <a:schemeClr val="accent6">
                <a:lumMod val="75000"/>
              </a:schemeClr>
            </a:solidFill>
          </a:ln>
        </p:spPr>
        <p:txBody>
          <a:bodyPr wrap="square" lIns="54000" tIns="36000" rIns="54000" bIns="36000" rtlCol="0" anchor="ctr">
            <a:spAutoFit/>
          </a:bodyPr>
          <a:lstStyle/>
          <a:p>
            <a:pPr algn="ctr"/>
            <a:r>
              <a:rPr lang="fr-FR" sz="1300" b="1" dirty="0" smtClean="0">
                <a:ea typeface="Verdana" panose="020B0604030504040204" pitchFamily="34" charset="0"/>
              </a:rPr>
              <a:t>N</a:t>
            </a:r>
            <a:r>
              <a:rPr lang="fr-FR" sz="1300" b="1" dirty="0" smtClean="0">
                <a:ea typeface="Verdana" panose="020B0604030504040204" pitchFamily="34" charset="0"/>
              </a:rPr>
              <a:t>ombreuses variations</a:t>
            </a:r>
            <a:endParaRPr lang="fr-FR" sz="1300" b="1" dirty="0">
              <a:ea typeface="Verdana" panose="020B0604030504040204" pitchFamily="34" charset="0"/>
            </a:endParaRPr>
          </a:p>
        </p:txBody>
      </p:sp>
      <p:sp>
        <p:nvSpPr>
          <p:cNvPr id="31" name="ZoneTexte 30"/>
          <p:cNvSpPr txBox="1"/>
          <p:nvPr/>
        </p:nvSpPr>
        <p:spPr>
          <a:xfrm>
            <a:off x="7650342" y="3695918"/>
            <a:ext cx="1897679" cy="435121"/>
          </a:xfrm>
          <a:prstGeom prst="roundRect">
            <a:avLst>
              <a:gd name="adj" fmla="val 9487"/>
            </a:avLst>
          </a:prstGeom>
          <a:noFill/>
          <a:ln w="9525">
            <a:solidFill>
              <a:schemeClr val="accent6"/>
            </a:solidFill>
          </a:ln>
        </p:spPr>
        <p:txBody>
          <a:bodyPr wrap="square" lIns="54000" tIns="36000" rIns="54000" bIns="36000" rtlCol="0" anchor="ctr">
            <a:spAutoFit/>
          </a:bodyPr>
          <a:lstStyle/>
          <a:p>
            <a:pPr algn="ctr"/>
            <a:r>
              <a:rPr lang="fr-FR" sz="1100" dirty="0">
                <a:solidFill>
                  <a:schemeClr val="accent6"/>
                </a:solidFill>
                <a:ea typeface="Verdana" panose="020B0604030504040204" pitchFamily="34" charset="0"/>
              </a:rPr>
              <a:t>D</a:t>
            </a:r>
            <a:r>
              <a:rPr lang="fr-FR" sz="1100" dirty="0" smtClean="0">
                <a:solidFill>
                  <a:schemeClr val="accent6"/>
                </a:solidFill>
                <a:ea typeface="Verdana" panose="020B0604030504040204" pitchFamily="34" charset="0"/>
              </a:rPr>
              <a:t>epuis révolution </a:t>
            </a:r>
            <a:r>
              <a:rPr lang="fr-FR" sz="1100" dirty="0" smtClean="0">
                <a:solidFill>
                  <a:schemeClr val="accent6"/>
                </a:solidFill>
                <a:ea typeface="Verdana" panose="020B0604030504040204" pitchFamily="34" charset="0"/>
              </a:rPr>
              <a:t>industrielle</a:t>
            </a:r>
            <a:r>
              <a:rPr lang="fr-FR" sz="1100" dirty="0">
                <a:solidFill>
                  <a:schemeClr val="accent6"/>
                </a:solidFill>
                <a:ea typeface="Verdana" panose="020B0604030504040204" pitchFamily="34" charset="0"/>
              </a:rPr>
              <a:t> </a:t>
            </a:r>
            <a:r>
              <a:rPr lang="fr-FR" sz="1100" dirty="0" smtClean="0">
                <a:solidFill>
                  <a:schemeClr val="accent6"/>
                </a:solidFill>
                <a:ea typeface="Verdana" panose="020B0604030504040204" pitchFamily="34" charset="0"/>
              </a:rPr>
              <a:t>(-</a:t>
            </a:r>
            <a:r>
              <a:rPr lang="fr-FR" sz="1100" dirty="0">
                <a:solidFill>
                  <a:schemeClr val="accent6"/>
                </a:solidFill>
                <a:ea typeface="Verdana" panose="020B0604030504040204" pitchFamily="34" charset="0"/>
              </a:rPr>
              <a:t>155 ans)</a:t>
            </a:r>
            <a:endParaRPr lang="fr-FR" sz="1100" dirty="0" smtClean="0">
              <a:solidFill>
                <a:schemeClr val="accent6"/>
              </a:solidFill>
              <a:ea typeface="Verdana" panose="020B0604030504040204" pitchFamily="34" charset="0"/>
            </a:endParaRPr>
          </a:p>
        </p:txBody>
      </p:sp>
      <p:cxnSp>
        <p:nvCxnSpPr>
          <p:cNvPr id="33" name="Connecteur droit 32"/>
          <p:cNvCxnSpPr>
            <a:stCxn id="20" idx="2"/>
            <a:endCxn id="10" idx="0"/>
          </p:cNvCxnSpPr>
          <p:nvPr/>
        </p:nvCxnSpPr>
        <p:spPr>
          <a:xfrm flipH="1">
            <a:off x="5720834" y="1160252"/>
            <a:ext cx="391883" cy="1478006"/>
          </a:xfrm>
          <a:prstGeom prst="line">
            <a:avLst/>
          </a:prstGeom>
          <a:ln w="12700">
            <a:solidFill>
              <a:schemeClr val="accent6">
                <a:lumMod val="75000"/>
              </a:schemeClr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ZoneTexte 19"/>
          <p:cNvSpPr txBox="1"/>
          <p:nvPr/>
        </p:nvSpPr>
        <p:spPr>
          <a:xfrm>
            <a:off x="5215380" y="606671"/>
            <a:ext cx="1794674" cy="553581"/>
          </a:xfrm>
          <a:prstGeom prst="roundRect">
            <a:avLst>
              <a:gd name="adj" fmla="val 9487"/>
            </a:avLst>
          </a:prstGeom>
          <a:noFill/>
          <a:ln w="9525">
            <a:solidFill>
              <a:schemeClr val="bg1">
                <a:lumMod val="75000"/>
              </a:schemeClr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fr-FR" sz="1400" b="1" dirty="0" smtClean="0">
                <a:ea typeface="Verdana" panose="020B0604030504040204" pitchFamily="34" charset="0"/>
              </a:rPr>
              <a:t>Climats </a:t>
            </a:r>
            <a:br>
              <a:rPr lang="fr-FR" sz="1400" b="1" dirty="0" smtClean="0">
                <a:ea typeface="Verdana" panose="020B0604030504040204" pitchFamily="34" charset="0"/>
              </a:rPr>
            </a:br>
            <a:r>
              <a:rPr lang="fr-FR" sz="1400" b="1" dirty="0" smtClean="0">
                <a:ea typeface="Verdana" panose="020B0604030504040204" pitchFamily="34" charset="0"/>
              </a:rPr>
              <a:t>de la Terre</a:t>
            </a:r>
            <a:endParaRPr lang="fr-FR" sz="1400" b="1" dirty="0">
              <a:ea typeface="Verdana" panose="020B0604030504040204" pitchFamily="34" charset="0"/>
            </a:endParaRPr>
          </a:p>
        </p:txBody>
      </p:sp>
      <p:sp>
        <p:nvSpPr>
          <p:cNvPr id="21" name="ZoneTexte 20"/>
          <p:cNvSpPr txBox="1"/>
          <p:nvPr/>
        </p:nvSpPr>
        <p:spPr>
          <a:xfrm>
            <a:off x="2891357" y="1651624"/>
            <a:ext cx="1653362" cy="500249"/>
          </a:xfrm>
          <a:prstGeom prst="roundRect">
            <a:avLst>
              <a:gd name="adj" fmla="val 9487"/>
            </a:avLst>
          </a:prstGeom>
          <a:noFill/>
          <a:ln w="9525">
            <a:solidFill>
              <a:schemeClr val="accent2"/>
            </a:solidFill>
          </a:ln>
        </p:spPr>
        <p:txBody>
          <a:bodyPr wrap="square" lIns="54000" tIns="36000" rIns="54000" bIns="36000" rtlCol="0" anchor="ctr">
            <a:spAutoFit/>
          </a:bodyPr>
          <a:lstStyle/>
          <a:p>
            <a:pPr algn="ctr"/>
            <a:r>
              <a:rPr lang="fr-FR" sz="1300" b="1" dirty="0" smtClean="0">
                <a:ea typeface="Verdana" panose="020B0604030504040204" pitchFamily="34" charset="0"/>
              </a:rPr>
              <a:t>R</a:t>
            </a:r>
            <a:r>
              <a:rPr lang="fr-FR" sz="1300" b="1" dirty="0" smtClean="0">
                <a:ea typeface="Verdana" panose="020B0604030504040204" pitchFamily="34" charset="0"/>
              </a:rPr>
              <a:t>econstitués </a:t>
            </a:r>
            <a:r>
              <a:rPr lang="fr-FR" sz="1300" b="1" dirty="0" smtClean="0">
                <a:ea typeface="Verdana" panose="020B0604030504040204" pitchFamily="34" charset="0"/>
              </a:rPr>
              <a:t>à </a:t>
            </a:r>
            <a:r>
              <a:rPr lang="fr-FR" sz="1300" b="1" dirty="0">
                <a:ea typeface="Verdana" panose="020B0604030504040204" pitchFamily="34" charset="0"/>
              </a:rPr>
              <a:t>l’aide </a:t>
            </a:r>
            <a:r>
              <a:rPr lang="fr-FR" sz="1300" b="1" dirty="0" smtClean="0">
                <a:ea typeface="Verdana" panose="020B0604030504040204" pitchFamily="34" charset="0"/>
              </a:rPr>
              <a:t>d’outils variés</a:t>
            </a:r>
            <a:endParaRPr lang="fr-FR" sz="1300" b="1" dirty="0">
              <a:ea typeface="Verdana" panose="020B0604030504040204" pitchFamily="34" charset="0"/>
            </a:endParaRPr>
          </a:p>
        </p:txBody>
      </p:sp>
      <p:cxnSp>
        <p:nvCxnSpPr>
          <p:cNvPr id="27" name="Connecteur droit 26"/>
          <p:cNvCxnSpPr>
            <a:stCxn id="10" idx="3"/>
            <a:endCxn id="31" idx="0"/>
          </p:cNvCxnSpPr>
          <p:nvPr/>
        </p:nvCxnSpPr>
        <p:spPr>
          <a:xfrm>
            <a:off x="6685811" y="2782551"/>
            <a:ext cx="1913371" cy="913367"/>
          </a:xfrm>
          <a:prstGeom prst="line">
            <a:avLst/>
          </a:prstGeom>
          <a:ln w="12700">
            <a:solidFill>
              <a:schemeClr val="accent6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Connecteur droit 27"/>
          <p:cNvCxnSpPr>
            <a:stCxn id="20" idx="1"/>
            <a:endCxn id="21" idx="3"/>
          </p:cNvCxnSpPr>
          <p:nvPr/>
        </p:nvCxnSpPr>
        <p:spPr>
          <a:xfrm flipH="1">
            <a:off x="4544719" y="883462"/>
            <a:ext cx="670661" cy="1018287"/>
          </a:xfrm>
          <a:prstGeom prst="line">
            <a:avLst/>
          </a:prstGeom>
          <a:ln w="12700">
            <a:solidFill>
              <a:schemeClr val="accent2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ZoneTexte 14"/>
          <p:cNvSpPr txBox="1"/>
          <p:nvPr/>
        </p:nvSpPr>
        <p:spPr>
          <a:xfrm>
            <a:off x="433853" y="996499"/>
            <a:ext cx="1880042" cy="435121"/>
          </a:xfrm>
          <a:prstGeom prst="roundRect">
            <a:avLst>
              <a:gd name="adj" fmla="val 9487"/>
            </a:avLst>
          </a:prstGeom>
          <a:noFill/>
          <a:ln w="9525">
            <a:solidFill>
              <a:schemeClr val="accent2"/>
            </a:solidFill>
          </a:ln>
        </p:spPr>
        <p:txBody>
          <a:bodyPr wrap="square" lIns="54000" tIns="36000" rIns="54000" bIns="36000" rtlCol="0" anchor="ctr">
            <a:spAutoFit/>
          </a:bodyPr>
          <a:lstStyle/>
          <a:p>
            <a:pPr algn="r"/>
            <a:r>
              <a:rPr lang="fr-FR" sz="1100" dirty="0" smtClean="0">
                <a:ea typeface="Verdana" panose="020B0604030504040204" pitchFamily="34" charset="0"/>
              </a:rPr>
              <a:t>Roches sédimentaires spécifiques d’aires climatiques</a:t>
            </a:r>
            <a:endParaRPr lang="fr-FR" sz="1100" dirty="0">
              <a:ea typeface="Verdana" panose="020B0604030504040204" pitchFamily="34" charset="0"/>
            </a:endParaRPr>
          </a:p>
        </p:txBody>
      </p:sp>
      <p:sp>
        <p:nvSpPr>
          <p:cNvPr id="16" name="ZoneTexte 15"/>
          <p:cNvSpPr txBox="1"/>
          <p:nvPr/>
        </p:nvSpPr>
        <p:spPr>
          <a:xfrm>
            <a:off x="433852" y="1571994"/>
            <a:ext cx="1880042" cy="256022"/>
          </a:xfrm>
          <a:prstGeom prst="roundRect">
            <a:avLst>
              <a:gd name="adj" fmla="val 9487"/>
            </a:avLst>
          </a:prstGeom>
          <a:noFill/>
          <a:ln w="9525">
            <a:solidFill>
              <a:schemeClr val="accent2"/>
            </a:solidFill>
          </a:ln>
        </p:spPr>
        <p:txBody>
          <a:bodyPr wrap="square" lIns="54000" tIns="36000" rIns="54000" bIns="36000" rtlCol="0" anchor="ctr">
            <a:spAutoFit/>
          </a:bodyPr>
          <a:lstStyle/>
          <a:p>
            <a:pPr algn="r"/>
            <a:r>
              <a:rPr lang="fr-FR" sz="1100" dirty="0" smtClean="0">
                <a:ea typeface="Verdana" panose="020B0604030504040204" pitchFamily="34" charset="0"/>
              </a:rPr>
              <a:t>Thermomètre isotopique</a:t>
            </a:r>
            <a:endParaRPr lang="fr-FR" sz="1100" dirty="0">
              <a:ea typeface="Verdana" panose="020B0604030504040204" pitchFamily="34" charset="0"/>
            </a:endParaRPr>
          </a:p>
        </p:txBody>
      </p:sp>
      <p:sp>
        <p:nvSpPr>
          <p:cNvPr id="17" name="ZoneTexte 16"/>
          <p:cNvSpPr txBox="1"/>
          <p:nvPr/>
        </p:nvSpPr>
        <p:spPr>
          <a:xfrm>
            <a:off x="433851" y="1968390"/>
            <a:ext cx="1880042" cy="256022"/>
          </a:xfrm>
          <a:prstGeom prst="roundRect">
            <a:avLst>
              <a:gd name="adj" fmla="val 9487"/>
            </a:avLst>
          </a:prstGeom>
          <a:noFill/>
          <a:ln w="9525">
            <a:solidFill>
              <a:schemeClr val="accent2"/>
            </a:solidFill>
          </a:ln>
        </p:spPr>
        <p:txBody>
          <a:bodyPr wrap="square" lIns="54000" tIns="36000" rIns="54000" bIns="36000" rtlCol="0" anchor="ctr">
            <a:spAutoFit/>
          </a:bodyPr>
          <a:lstStyle/>
          <a:p>
            <a:pPr algn="r"/>
            <a:r>
              <a:rPr lang="fr-FR" sz="1100" dirty="0" smtClean="0">
                <a:ea typeface="Verdana" panose="020B0604030504040204" pitchFamily="34" charset="0"/>
              </a:rPr>
              <a:t>Données paléontologiques</a:t>
            </a:r>
            <a:endParaRPr lang="fr-FR" sz="1100" dirty="0">
              <a:ea typeface="Verdana" panose="020B0604030504040204" pitchFamily="34" charset="0"/>
            </a:endParaRPr>
          </a:p>
        </p:txBody>
      </p:sp>
      <p:sp>
        <p:nvSpPr>
          <p:cNvPr id="18" name="ZoneTexte 17"/>
          <p:cNvSpPr txBox="1"/>
          <p:nvPr/>
        </p:nvSpPr>
        <p:spPr>
          <a:xfrm>
            <a:off x="433851" y="2364741"/>
            <a:ext cx="1880042" cy="256022"/>
          </a:xfrm>
          <a:prstGeom prst="roundRect">
            <a:avLst>
              <a:gd name="adj" fmla="val 9487"/>
            </a:avLst>
          </a:prstGeom>
          <a:noFill/>
          <a:ln w="9525">
            <a:solidFill>
              <a:schemeClr val="accent2"/>
            </a:solidFill>
          </a:ln>
        </p:spPr>
        <p:txBody>
          <a:bodyPr wrap="square" lIns="54000" tIns="36000" rIns="54000" bIns="36000" rtlCol="0" anchor="ctr">
            <a:spAutoFit/>
          </a:bodyPr>
          <a:lstStyle/>
          <a:p>
            <a:pPr algn="r"/>
            <a:r>
              <a:rPr lang="el-GR" sz="1100" dirty="0" smtClean="0">
                <a:ea typeface="Verdana" panose="020B0604030504040204" pitchFamily="34" charset="0"/>
              </a:rPr>
              <a:t>δ</a:t>
            </a:r>
            <a:r>
              <a:rPr lang="fr-FR" sz="1100" baseline="30000" dirty="0" smtClean="0">
                <a:ea typeface="Verdana" panose="020B0604030504040204" pitchFamily="34" charset="0"/>
              </a:rPr>
              <a:t>18</a:t>
            </a:r>
            <a:r>
              <a:rPr lang="fr-FR" sz="1100" dirty="0" smtClean="0">
                <a:ea typeface="Verdana" panose="020B0604030504040204" pitchFamily="34" charset="0"/>
              </a:rPr>
              <a:t>O des carbonates</a:t>
            </a:r>
            <a:endParaRPr lang="fr-FR" sz="1100" dirty="0">
              <a:ea typeface="Verdana" panose="020B0604030504040204" pitchFamily="34" charset="0"/>
            </a:endParaRPr>
          </a:p>
        </p:txBody>
      </p:sp>
      <p:sp>
        <p:nvSpPr>
          <p:cNvPr id="19" name="ZoneTexte 18"/>
          <p:cNvSpPr txBox="1"/>
          <p:nvPr/>
        </p:nvSpPr>
        <p:spPr>
          <a:xfrm>
            <a:off x="1486006" y="3785467"/>
            <a:ext cx="1424159" cy="256022"/>
          </a:xfrm>
          <a:prstGeom prst="roundRect">
            <a:avLst>
              <a:gd name="adj" fmla="val 9487"/>
            </a:avLst>
          </a:prstGeom>
          <a:noFill/>
          <a:ln w="9525">
            <a:solidFill>
              <a:schemeClr val="bg1">
                <a:lumMod val="50000"/>
              </a:schemeClr>
            </a:solidFill>
          </a:ln>
        </p:spPr>
        <p:txBody>
          <a:bodyPr wrap="square" lIns="54000" tIns="36000" rIns="54000" bIns="36000" rtlCol="0" anchor="ctr">
            <a:spAutoFit/>
          </a:bodyPr>
          <a:lstStyle/>
          <a:p>
            <a:pPr algn="ctr"/>
            <a:r>
              <a:rPr lang="fr-FR" sz="1100" dirty="0" smtClean="0">
                <a:solidFill>
                  <a:schemeClr val="bg1">
                    <a:lumMod val="50000"/>
                  </a:schemeClr>
                </a:solidFill>
                <a:ea typeface="Verdana" panose="020B0604030504040204" pitchFamily="34" charset="0"/>
              </a:rPr>
              <a:t>Depuis -550 Ma</a:t>
            </a:r>
            <a:endParaRPr lang="fr-FR" sz="1100" dirty="0">
              <a:solidFill>
                <a:schemeClr val="bg1">
                  <a:lumMod val="50000"/>
                </a:schemeClr>
              </a:solidFill>
              <a:ea typeface="Verdana" panose="020B0604030504040204" pitchFamily="34" charset="0"/>
            </a:endParaRPr>
          </a:p>
        </p:txBody>
      </p:sp>
      <p:sp>
        <p:nvSpPr>
          <p:cNvPr id="22" name="ZoneTexte 21"/>
          <p:cNvSpPr txBox="1"/>
          <p:nvPr/>
        </p:nvSpPr>
        <p:spPr>
          <a:xfrm>
            <a:off x="5048235" y="3696125"/>
            <a:ext cx="1345961" cy="435121"/>
          </a:xfrm>
          <a:prstGeom prst="roundRect">
            <a:avLst>
              <a:gd name="adj" fmla="val 9487"/>
            </a:avLst>
          </a:prstGeom>
          <a:noFill/>
          <a:ln w="9525">
            <a:solidFill>
              <a:schemeClr val="accent6">
                <a:lumMod val="75000"/>
              </a:schemeClr>
            </a:solidFill>
          </a:ln>
        </p:spPr>
        <p:txBody>
          <a:bodyPr wrap="square" lIns="54000" tIns="36000" rIns="54000" bIns="36000" rtlCol="0" anchor="ctr">
            <a:spAutoFit/>
          </a:bodyPr>
          <a:lstStyle/>
          <a:p>
            <a:pPr algn="ctr"/>
            <a:r>
              <a:rPr lang="fr-FR" sz="1100" dirty="0" smtClean="0">
                <a:solidFill>
                  <a:schemeClr val="accent6">
                    <a:lumMod val="75000"/>
                  </a:schemeClr>
                </a:solidFill>
                <a:ea typeface="Verdana" panose="020B0604030504040204" pitchFamily="34" charset="0"/>
              </a:rPr>
              <a:t>Depuis Quaternaire (-2 Ma)</a:t>
            </a:r>
            <a:endParaRPr lang="fr-FR" sz="1100" dirty="0">
              <a:solidFill>
                <a:schemeClr val="accent6">
                  <a:lumMod val="75000"/>
                </a:schemeClr>
              </a:solidFill>
              <a:ea typeface="Verdana" panose="020B0604030504040204" pitchFamily="34" charset="0"/>
            </a:endParaRPr>
          </a:p>
        </p:txBody>
      </p:sp>
      <p:sp>
        <p:nvSpPr>
          <p:cNvPr id="26" name="ZoneTexte 25"/>
          <p:cNvSpPr txBox="1"/>
          <p:nvPr/>
        </p:nvSpPr>
        <p:spPr>
          <a:xfrm>
            <a:off x="1212125" y="4389544"/>
            <a:ext cx="1971923" cy="435121"/>
          </a:xfrm>
          <a:prstGeom prst="roundRect">
            <a:avLst>
              <a:gd name="adj" fmla="val 9487"/>
            </a:avLst>
          </a:prstGeom>
          <a:noFill/>
          <a:ln w="9525">
            <a:solidFill>
              <a:schemeClr val="bg1">
                <a:lumMod val="50000"/>
              </a:schemeClr>
            </a:solidFill>
          </a:ln>
        </p:spPr>
        <p:txBody>
          <a:bodyPr wrap="square" lIns="54000" tIns="36000" rIns="54000" bIns="36000" rtlCol="0" anchor="ctr">
            <a:spAutoFit/>
          </a:bodyPr>
          <a:lstStyle/>
          <a:p>
            <a:pPr algn="ctr"/>
            <a:r>
              <a:rPr lang="fr-FR" sz="1100" dirty="0" smtClean="0">
                <a:ea typeface="Verdana" panose="020B0604030504040204" pitchFamily="34" charset="0"/>
              </a:rPr>
              <a:t>Modifications de la répartition des aires climatiques…</a:t>
            </a:r>
            <a:endParaRPr lang="fr-FR" sz="1100" dirty="0">
              <a:ea typeface="Verdana" panose="020B0604030504040204" pitchFamily="34" charset="0"/>
            </a:endParaRPr>
          </a:p>
        </p:txBody>
      </p:sp>
      <p:sp>
        <p:nvSpPr>
          <p:cNvPr id="29" name="ZoneTexte 28"/>
          <p:cNvSpPr txBox="1"/>
          <p:nvPr/>
        </p:nvSpPr>
        <p:spPr>
          <a:xfrm>
            <a:off x="433851" y="5132143"/>
            <a:ext cx="1694727" cy="793321"/>
          </a:xfrm>
          <a:prstGeom prst="roundRect">
            <a:avLst>
              <a:gd name="adj" fmla="val 9487"/>
            </a:avLst>
          </a:prstGeom>
          <a:noFill/>
          <a:ln w="9525">
            <a:solidFill>
              <a:schemeClr val="bg1">
                <a:lumMod val="50000"/>
              </a:schemeClr>
            </a:solidFill>
          </a:ln>
        </p:spPr>
        <p:txBody>
          <a:bodyPr wrap="square" lIns="54000" tIns="36000" rIns="54000" bIns="36000" rtlCol="0" anchor="ctr">
            <a:spAutoFit/>
          </a:bodyPr>
          <a:lstStyle/>
          <a:p>
            <a:pPr algn="ctr"/>
            <a:r>
              <a:rPr lang="fr-FR" sz="1100" dirty="0" smtClean="0">
                <a:ea typeface="Verdana" panose="020B0604030504040204" pitchFamily="34" charset="0"/>
              </a:rPr>
              <a:t>… liées aux phénomènes géologiques influençant la concentration de CO</a:t>
            </a:r>
            <a:r>
              <a:rPr lang="fr-FR" sz="1100" baseline="-25000" dirty="0" smtClean="0">
                <a:ea typeface="Verdana" panose="020B0604030504040204" pitchFamily="34" charset="0"/>
              </a:rPr>
              <a:t>2</a:t>
            </a:r>
            <a:r>
              <a:rPr lang="fr-FR" sz="1100" dirty="0" smtClean="0">
                <a:ea typeface="Verdana" panose="020B0604030504040204" pitchFamily="34" charset="0"/>
              </a:rPr>
              <a:t> atmosphérique</a:t>
            </a:r>
            <a:endParaRPr lang="fr-FR" sz="1100" dirty="0">
              <a:ea typeface="Verdana" panose="020B0604030504040204" pitchFamily="34" charset="0"/>
            </a:endParaRPr>
          </a:p>
        </p:txBody>
      </p:sp>
      <p:sp>
        <p:nvSpPr>
          <p:cNvPr id="30" name="ZoneTexte 29"/>
          <p:cNvSpPr txBox="1"/>
          <p:nvPr/>
        </p:nvSpPr>
        <p:spPr>
          <a:xfrm>
            <a:off x="2272982" y="5132612"/>
            <a:ext cx="1399430" cy="614221"/>
          </a:xfrm>
          <a:prstGeom prst="roundRect">
            <a:avLst>
              <a:gd name="adj" fmla="val 9487"/>
            </a:avLst>
          </a:prstGeom>
          <a:noFill/>
          <a:ln w="9525">
            <a:solidFill>
              <a:schemeClr val="bg1">
                <a:lumMod val="50000"/>
              </a:schemeClr>
            </a:solidFill>
          </a:ln>
        </p:spPr>
        <p:txBody>
          <a:bodyPr wrap="square" lIns="54000" tIns="36000" rIns="54000" bIns="36000" rtlCol="0" anchor="ctr">
            <a:spAutoFit/>
          </a:bodyPr>
          <a:lstStyle/>
          <a:p>
            <a:pPr algn="ctr"/>
            <a:r>
              <a:rPr lang="fr-FR" sz="1100" dirty="0" smtClean="0">
                <a:ea typeface="Verdana" panose="020B0604030504040204" pitchFamily="34" charset="0"/>
              </a:rPr>
              <a:t>… liées à la modification de la circulation océanique</a:t>
            </a:r>
            <a:endParaRPr lang="fr-FR" sz="1100" dirty="0">
              <a:ea typeface="Verdana" panose="020B0604030504040204" pitchFamily="34" charset="0"/>
            </a:endParaRPr>
          </a:p>
        </p:txBody>
      </p:sp>
      <p:sp>
        <p:nvSpPr>
          <p:cNvPr id="32" name="ZoneTexte 31"/>
          <p:cNvSpPr txBox="1"/>
          <p:nvPr/>
        </p:nvSpPr>
        <p:spPr>
          <a:xfrm>
            <a:off x="4201145" y="5302415"/>
            <a:ext cx="1485598" cy="614221"/>
          </a:xfrm>
          <a:prstGeom prst="roundRect">
            <a:avLst>
              <a:gd name="adj" fmla="val 9487"/>
            </a:avLst>
          </a:prstGeom>
          <a:noFill/>
          <a:ln w="9525">
            <a:solidFill>
              <a:schemeClr val="accent6">
                <a:lumMod val="75000"/>
              </a:schemeClr>
            </a:solidFill>
          </a:ln>
        </p:spPr>
        <p:txBody>
          <a:bodyPr wrap="square" lIns="54000" tIns="36000" rIns="54000" bIns="36000" rtlCol="0" anchor="ctr">
            <a:spAutoFit/>
          </a:bodyPr>
          <a:lstStyle/>
          <a:p>
            <a:pPr algn="ctr"/>
            <a:r>
              <a:rPr lang="fr-FR" sz="1100" dirty="0" smtClean="0">
                <a:ea typeface="Verdana" panose="020B0604030504040204" pitchFamily="34" charset="0"/>
              </a:rPr>
              <a:t>Liées à la modification périodique des paramètres orbitaux</a:t>
            </a:r>
            <a:endParaRPr lang="fr-FR" sz="1100" dirty="0">
              <a:ea typeface="Verdana" panose="020B0604030504040204" pitchFamily="34" charset="0"/>
            </a:endParaRPr>
          </a:p>
        </p:txBody>
      </p:sp>
      <p:sp>
        <p:nvSpPr>
          <p:cNvPr id="35" name="ZoneTexte 34"/>
          <p:cNvSpPr txBox="1"/>
          <p:nvPr/>
        </p:nvSpPr>
        <p:spPr>
          <a:xfrm>
            <a:off x="5777069" y="5302415"/>
            <a:ext cx="1399430" cy="435121"/>
          </a:xfrm>
          <a:prstGeom prst="roundRect">
            <a:avLst>
              <a:gd name="adj" fmla="val 9487"/>
            </a:avLst>
          </a:prstGeom>
          <a:noFill/>
          <a:ln w="9525">
            <a:solidFill>
              <a:schemeClr val="accent6">
                <a:lumMod val="75000"/>
              </a:schemeClr>
            </a:solidFill>
          </a:ln>
        </p:spPr>
        <p:txBody>
          <a:bodyPr wrap="square" lIns="54000" tIns="36000" rIns="54000" bIns="36000" rtlCol="0" anchor="ctr">
            <a:spAutoFit/>
          </a:bodyPr>
          <a:lstStyle/>
          <a:p>
            <a:pPr algn="ctr"/>
            <a:r>
              <a:rPr lang="fr-FR" sz="1100" dirty="0">
                <a:ea typeface="Verdana" panose="020B0604030504040204" pitchFamily="34" charset="0"/>
              </a:rPr>
              <a:t>L</a:t>
            </a:r>
            <a:r>
              <a:rPr lang="fr-FR" sz="1100" dirty="0" smtClean="0">
                <a:ea typeface="Verdana" panose="020B0604030504040204" pitchFamily="34" charset="0"/>
              </a:rPr>
              <a:t>iées aux rétroactions positives</a:t>
            </a:r>
            <a:endParaRPr lang="fr-FR" sz="1100" dirty="0">
              <a:ea typeface="Verdana" panose="020B0604030504040204" pitchFamily="34" charset="0"/>
            </a:endParaRPr>
          </a:p>
        </p:txBody>
      </p:sp>
      <p:sp>
        <p:nvSpPr>
          <p:cNvPr id="36" name="ZoneTexte 35"/>
          <p:cNvSpPr txBox="1"/>
          <p:nvPr/>
        </p:nvSpPr>
        <p:spPr>
          <a:xfrm>
            <a:off x="7774905" y="5132612"/>
            <a:ext cx="1648555" cy="614221"/>
          </a:xfrm>
          <a:prstGeom prst="roundRect">
            <a:avLst>
              <a:gd name="adj" fmla="val 9487"/>
            </a:avLst>
          </a:prstGeom>
          <a:noFill/>
          <a:ln w="9525">
            <a:solidFill>
              <a:schemeClr val="accent6"/>
            </a:solidFill>
          </a:ln>
        </p:spPr>
        <p:txBody>
          <a:bodyPr wrap="square" lIns="54000" tIns="36000" rIns="54000" bIns="36000" rtlCol="0" anchor="ctr">
            <a:spAutoFit/>
          </a:bodyPr>
          <a:lstStyle/>
          <a:p>
            <a:pPr algn="ctr"/>
            <a:r>
              <a:rPr lang="fr-FR" sz="1100" dirty="0" smtClean="0">
                <a:ea typeface="Verdana" panose="020B0604030504040204" pitchFamily="34" charset="0"/>
              </a:rPr>
              <a:t>Liées aux activités humaines à l’origine d’un effet de serre additionnel</a:t>
            </a:r>
            <a:endParaRPr lang="fr-FR" sz="1100" dirty="0">
              <a:ea typeface="Verdana" panose="020B0604030504040204" pitchFamily="34" charset="0"/>
            </a:endParaRPr>
          </a:p>
        </p:txBody>
      </p:sp>
      <p:sp>
        <p:nvSpPr>
          <p:cNvPr id="37" name="ZoneTexte 36"/>
          <p:cNvSpPr txBox="1"/>
          <p:nvPr/>
        </p:nvSpPr>
        <p:spPr>
          <a:xfrm>
            <a:off x="7899468" y="4415084"/>
            <a:ext cx="1399430" cy="435121"/>
          </a:xfrm>
          <a:prstGeom prst="roundRect">
            <a:avLst>
              <a:gd name="adj" fmla="val 9487"/>
            </a:avLst>
          </a:prstGeom>
          <a:noFill/>
          <a:ln w="9525">
            <a:solidFill>
              <a:schemeClr val="accent6"/>
            </a:solidFill>
          </a:ln>
        </p:spPr>
        <p:txBody>
          <a:bodyPr wrap="square" lIns="54000" tIns="36000" rIns="54000" bIns="36000" rtlCol="0" anchor="ctr">
            <a:spAutoFit/>
          </a:bodyPr>
          <a:lstStyle/>
          <a:p>
            <a:pPr algn="ctr"/>
            <a:r>
              <a:rPr lang="fr-FR" sz="1100" dirty="0" smtClean="0">
                <a:ea typeface="Verdana" panose="020B0604030504040204" pitchFamily="34" charset="0"/>
              </a:rPr>
              <a:t>+1 °C : température moyenne de 15 °C</a:t>
            </a:r>
            <a:endParaRPr lang="fr-FR" sz="1100" dirty="0">
              <a:ea typeface="Verdana" panose="020B0604030504040204" pitchFamily="34" charset="0"/>
            </a:endParaRPr>
          </a:p>
        </p:txBody>
      </p:sp>
      <p:sp>
        <p:nvSpPr>
          <p:cNvPr id="38" name="ZoneTexte 37"/>
          <p:cNvSpPr txBox="1"/>
          <p:nvPr/>
        </p:nvSpPr>
        <p:spPr>
          <a:xfrm>
            <a:off x="4735255" y="4415291"/>
            <a:ext cx="1971923" cy="614221"/>
          </a:xfrm>
          <a:prstGeom prst="roundRect">
            <a:avLst>
              <a:gd name="adj" fmla="val 9487"/>
            </a:avLst>
          </a:prstGeom>
          <a:noFill/>
          <a:ln w="9525">
            <a:solidFill>
              <a:schemeClr val="accent6">
                <a:lumMod val="75000"/>
              </a:schemeClr>
            </a:solidFill>
          </a:ln>
        </p:spPr>
        <p:txBody>
          <a:bodyPr wrap="square" lIns="54000" tIns="36000" rIns="54000" bIns="36000" rtlCol="0" anchor="ctr">
            <a:spAutoFit/>
          </a:bodyPr>
          <a:lstStyle/>
          <a:p>
            <a:pPr algn="ctr"/>
            <a:r>
              <a:rPr lang="fr-FR" sz="1100" dirty="0" smtClean="0">
                <a:ea typeface="Verdana" panose="020B0604030504040204" pitchFamily="34" charset="0"/>
              </a:rPr>
              <a:t>Alternance de périodes glaciaires (+10 °C) et interglaciaires (+14 °C)</a:t>
            </a:r>
            <a:endParaRPr lang="fr-FR" sz="1100" dirty="0">
              <a:ea typeface="Verdana" panose="020B0604030504040204" pitchFamily="34" charset="0"/>
            </a:endParaRPr>
          </a:p>
        </p:txBody>
      </p:sp>
      <p:cxnSp>
        <p:nvCxnSpPr>
          <p:cNvPr id="51" name="Connecteur droit 50"/>
          <p:cNvCxnSpPr>
            <a:stCxn id="21" idx="1"/>
            <a:endCxn id="15" idx="3"/>
          </p:cNvCxnSpPr>
          <p:nvPr/>
        </p:nvCxnSpPr>
        <p:spPr>
          <a:xfrm flipH="1" flipV="1">
            <a:off x="2313895" y="1214060"/>
            <a:ext cx="577462" cy="687689"/>
          </a:xfrm>
          <a:prstGeom prst="line">
            <a:avLst/>
          </a:prstGeom>
          <a:ln w="12700">
            <a:solidFill>
              <a:schemeClr val="accent2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Connecteur droit 53"/>
          <p:cNvCxnSpPr>
            <a:stCxn id="21" idx="1"/>
            <a:endCxn id="16" idx="3"/>
          </p:cNvCxnSpPr>
          <p:nvPr/>
        </p:nvCxnSpPr>
        <p:spPr>
          <a:xfrm flipH="1" flipV="1">
            <a:off x="2313894" y="1700005"/>
            <a:ext cx="577463" cy="201744"/>
          </a:xfrm>
          <a:prstGeom prst="line">
            <a:avLst/>
          </a:prstGeom>
          <a:ln w="12700">
            <a:solidFill>
              <a:schemeClr val="accent2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Connecteur droit 56"/>
          <p:cNvCxnSpPr>
            <a:stCxn id="21" idx="1"/>
            <a:endCxn id="17" idx="3"/>
          </p:cNvCxnSpPr>
          <p:nvPr/>
        </p:nvCxnSpPr>
        <p:spPr>
          <a:xfrm flipH="1">
            <a:off x="2313893" y="1901749"/>
            <a:ext cx="577464" cy="194652"/>
          </a:xfrm>
          <a:prstGeom prst="line">
            <a:avLst/>
          </a:prstGeom>
          <a:ln w="12700">
            <a:solidFill>
              <a:schemeClr val="accent2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Connecteur droit 59"/>
          <p:cNvCxnSpPr>
            <a:stCxn id="21" idx="1"/>
            <a:endCxn id="18" idx="3"/>
          </p:cNvCxnSpPr>
          <p:nvPr/>
        </p:nvCxnSpPr>
        <p:spPr>
          <a:xfrm flipH="1">
            <a:off x="2313893" y="1901749"/>
            <a:ext cx="577464" cy="591003"/>
          </a:xfrm>
          <a:prstGeom prst="line">
            <a:avLst/>
          </a:prstGeom>
          <a:ln w="12700">
            <a:solidFill>
              <a:schemeClr val="accent2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Connecteur droit 71"/>
          <p:cNvCxnSpPr>
            <a:stCxn id="10" idx="2"/>
            <a:endCxn id="22" idx="0"/>
          </p:cNvCxnSpPr>
          <p:nvPr/>
        </p:nvCxnSpPr>
        <p:spPr>
          <a:xfrm>
            <a:off x="5720834" y="2926843"/>
            <a:ext cx="382" cy="769282"/>
          </a:xfrm>
          <a:prstGeom prst="line">
            <a:avLst/>
          </a:prstGeom>
          <a:ln w="12700">
            <a:solidFill>
              <a:schemeClr val="accent6">
                <a:lumMod val="75000"/>
              </a:schemeClr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Connecteur droit 74"/>
          <p:cNvCxnSpPr>
            <a:stCxn id="10" idx="1"/>
            <a:endCxn id="19" idx="0"/>
          </p:cNvCxnSpPr>
          <p:nvPr/>
        </p:nvCxnSpPr>
        <p:spPr>
          <a:xfrm flipH="1">
            <a:off x="2198086" y="2782551"/>
            <a:ext cx="2557771" cy="1002916"/>
          </a:xfrm>
          <a:prstGeom prst="line">
            <a:avLst/>
          </a:prstGeom>
          <a:ln w="12700">
            <a:solidFill>
              <a:schemeClr val="bg1">
                <a:lumMod val="50000"/>
              </a:schemeClr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Connecteur droit 77"/>
          <p:cNvCxnSpPr>
            <a:stCxn id="19" idx="2"/>
            <a:endCxn id="26" idx="0"/>
          </p:cNvCxnSpPr>
          <p:nvPr/>
        </p:nvCxnSpPr>
        <p:spPr>
          <a:xfrm>
            <a:off x="2198086" y="4041489"/>
            <a:ext cx="1" cy="348055"/>
          </a:xfrm>
          <a:prstGeom prst="line">
            <a:avLst/>
          </a:prstGeom>
          <a:ln w="12700">
            <a:solidFill>
              <a:schemeClr val="bg1">
                <a:lumMod val="50000"/>
              </a:schemeClr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Connecteur droit 80"/>
          <p:cNvCxnSpPr>
            <a:stCxn id="26" idx="2"/>
            <a:endCxn id="29" idx="0"/>
          </p:cNvCxnSpPr>
          <p:nvPr/>
        </p:nvCxnSpPr>
        <p:spPr>
          <a:xfrm flipH="1">
            <a:off x="1281215" y="4824665"/>
            <a:ext cx="916872" cy="307478"/>
          </a:xfrm>
          <a:prstGeom prst="line">
            <a:avLst/>
          </a:prstGeom>
          <a:ln w="12700">
            <a:solidFill>
              <a:schemeClr val="bg1">
                <a:lumMod val="50000"/>
              </a:schemeClr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Connecteur droit 83"/>
          <p:cNvCxnSpPr>
            <a:stCxn id="26" idx="2"/>
            <a:endCxn id="30" idx="0"/>
          </p:cNvCxnSpPr>
          <p:nvPr/>
        </p:nvCxnSpPr>
        <p:spPr>
          <a:xfrm>
            <a:off x="2198087" y="4824665"/>
            <a:ext cx="774610" cy="307947"/>
          </a:xfrm>
          <a:prstGeom prst="line">
            <a:avLst/>
          </a:prstGeom>
          <a:ln w="12700">
            <a:solidFill>
              <a:schemeClr val="bg1">
                <a:lumMod val="50000"/>
              </a:schemeClr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Connecteur droit 88"/>
          <p:cNvCxnSpPr>
            <a:stCxn id="22" idx="2"/>
            <a:endCxn id="38" idx="0"/>
          </p:cNvCxnSpPr>
          <p:nvPr/>
        </p:nvCxnSpPr>
        <p:spPr>
          <a:xfrm>
            <a:off x="5721216" y="4131246"/>
            <a:ext cx="1" cy="284045"/>
          </a:xfrm>
          <a:prstGeom prst="line">
            <a:avLst/>
          </a:prstGeom>
          <a:ln w="12700">
            <a:solidFill>
              <a:schemeClr val="accent6">
                <a:lumMod val="75000"/>
              </a:schemeClr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Connecteur droit 91"/>
          <p:cNvCxnSpPr>
            <a:stCxn id="38" idx="2"/>
            <a:endCxn id="32" idx="0"/>
          </p:cNvCxnSpPr>
          <p:nvPr/>
        </p:nvCxnSpPr>
        <p:spPr>
          <a:xfrm flipH="1">
            <a:off x="4943944" y="5029512"/>
            <a:ext cx="777273" cy="272903"/>
          </a:xfrm>
          <a:prstGeom prst="line">
            <a:avLst/>
          </a:prstGeom>
          <a:ln w="12700">
            <a:solidFill>
              <a:schemeClr val="accent6">
                <a:lumMod val="75000"/>
              </a:schemeClr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Connecteur droit 94"/>
          <p:cNvCxnSpPr>
            <a:stCxn id="38" idx="2"/>
            <a:endCxn id="35" idx="0"/>
          </p:cNvCxnSpPr>
          <p:nvPr/>
        </p:nvCxnSpPr>
        <p:spPr>
          <a:xfrm>
            <a:off x="5721217" y="5029512"/>
            <a:ext cx="755567" cy="272903"/>
          </a:xfrm>
          <a:prstGeom prst="line">
            <a:avLst/>
          </a:prstGeom>
          <a:ln w="12700">
            <a:solidFill>
              <a:schemeClr val="accent6">
                <a:lumMod val="75000"/>
              </a:schemeClr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Connecteur droit 97"/>
          <p:cNvCxnSpPr>
            <a:stCxn id="37" idx="2"/>
            <a:endCxn id="36" idx="0"/>
          </p:cNvCxnSpPr>
          <p:nvPr/>
        </p:nvCxnSpPr>
        <p:spPr>
          <a:xfrm>
            <a:off x="8599183" y="4850205"/>
            <a:ext cx="0" cy="282407"/>
          </a:xfrm>
          <a:prstGeom prst="line">
            <a:avLst/>
          </a:prstGeom>
          <a:ln w="12700">
            <a:solidFill>
              <a:schemeClr val="accent6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1" name="Connecteur droit 100"/>
          <p:cNvCxnSpPr>
            <a:stCxn id="31" idx="2"/>
            <a:endCxn id="37" idx="0"/>
          </p:cNvCxnSpPr>
          <p:nvPr/>
        </p:nvCxnSpPr>
        <p:spPr>
          <a:xfrm>
            <a:off x="8599182" y="4131039"/>
            <a:ext cx="1" cy="284045"/>
          </a:xfrm>
          <a:prstGeom prst="line">
            <a:avLst/>
          </a:prstGeom>
          <a:ln w="12700">
            <a:solidFill>
              <a:schemeClr val="accent6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79498167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93</TotalTime>
  <Words>131</Words>
  <Application>Microsoft Office PowerPoint</Application>
  <PresentationFormat>Format A4 (210 x 297 mm)</PresentationFormat>
  <Paragraphs>19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Verdana</vt:lpstr>
      <vt:lpstr>Thème Office</vt:lpstr>
      <vt:lpstr>Présentation PowerPoint</vt:lpstr>
    </vt:vector>
  </TitlesOfParts>
  <Company>EDITIS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Bukowski.Sylvia</dc:creator>
  <cp:lastModifiedBy>Bukowski.Sylvia</cp:lastModifiedBy>
  <cp:revision>21</cp:revision>
  <dcterms:created xsi:type="dcterms:W3CDTF">2020-07-22T16:32:13Z</dcterms:created>
  <dcterms:modified xsi:type="dcterms:W3CDTF">2020-07-26T09:34:42Z</dcterms:modified>
</cp:coreProperties>
</file>