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9900"/>
    <a:srgbClr val="88ADE4"/>
    <a:srgbClr val="C0C9D6"/>
    <a:srgbClr val="F2A408"/>
    <a:srgbClr val="CF4507"/>
    <a:srgbClr val="FFCD2F"/>
    <a:srgbClr val="FFF4D5"/>
    <a:srgbClr val="E8FCC8"/>
    <a:srgbClr val="DAF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4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24/07/2020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ZoneTexte 126"/>
          <p:cNvSpPr txBox="1"/>
          <p:nvPr/>
        </p:nvSpPr>
        <p:spPr>
          <a:xfrm>
            <a:off x="795130" y="1565571"/>
            <a:ext cx="7458323" cy="3420000"/>
          </a:xfrm>
          <a:prstGeom prst="roundRect">
            <a:avLst>
              <a:gd name="adj" fmla="val 9487"/>
            </a:avLst>
          </a:prstGeom>
          <a:noFill/>
          <a:ln w="19050">
            <a:solidFill>
              <a:schemeClr val="tx2">
                <a:lumMod val="40000"/>
                <a:lumOff val="60000"/>
              </a:schemeClr>
            </a:solidFill>
            <a:prstDash val="sysDash"/>
          </a:ln>
        </p:spPr>
        <p:txBody>
          <a:bodyPr wrap="square" rtlCol="0" anchor="ctr">
            <a:spAutoFit/>
          </a:bodyPr>
          <a:lstStyle/>
          <a:p>
            <a:pPr algn="ctr"/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5759044" y="2016154"/>
            <a:ext cx="2337274" cy="2196000"/>
          </a:xfrm>
          <a:prstGeom prst="roundRect">
            <a:avLst>
              <a:gd name="adj" fmla="val 4723"/>
            </a:avLst>
          </a:prstGeom>
          <a:solidFill>
            <a:srgbClr val="FFF4D5"/>
          </a:solidFill>
          <a:ln w="19050">
            <a:noFill/>
          </a:ln>
        </p:spPr>
        <p:txBody>
          <a:bodyPr wrap="square" rtlCol="0" anchor="ctr">
            <a:spAutoFit/>
          </a:bodyPr>
          <a:lstStyle/>
          <a:p>
            <a:pPr algn="ctr"/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3139367" y="2016154"/>
            <a:ext cx="2342040" cy="2196000"/>
          </a:xfrm>
          <a:prstGeom prst="roundRect">
            <a:avLst>
              <a:gd name="adj" fmla="val 4723"/>
            </a:avLst>
          </a:prstGeom>
          <a:solidFill>
            <a:srgbClr val="FEEAD4"/>
          </a:solidFill>
          <a:ln w="19050">
            <a:noFill/>
          </a:ln>
        </p:spPr>
        <p:txBody>
          <a:bodyPr wrap="square" rtlCol="0" anchor="ctr">
            <a:spAutoFit/>
          </a:bodyPr>
          <a:lstStyle/>
          <a:p>
            <a:pPr algn="ctr"/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 smtClean="0"/>
              <a:t>Thème 2/Chapitre 13 • </a:t>
            </a:r>
            <a:r>
              <a:rPr lang="fr-FR" dirty="0"/>
              <a:t>Comprendre les conséquences du réchauffement climatique et les possibilités d’actions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207597" y="2146408"/>
            <a:ext cx="2273809" cy="293072"/>
          </a:xfrm>
          <a:prstGeom prst="roundRect">
            <a:avLst>
              <a:gd name="adj" fmla="val 9487"/>
            </a:avLst>
          </a:prstGeom>
          <a:noFill/>
          <a:ln w="1905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200" b="1" dirty="0" smtClean="0">
                <a:ea typeface="Verdana" panose="020B0604030504040204" pitchFamily="34" charset="0"/>
              </a:rPr>
              <a:t>Risque climatique</a:t>
            </a:r>
            <a:endParaRPr lang="fr-FR" sz="1200" b="1" dirty="0">
              <a:ea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952096" y="2090604"/>
            <a:ext cx="1962472" cy="1074599"/>
          </a:xfrm>
          <a:prstGeom prst="roundRect">
            <a:avLst>
              <a:gd name="adj" fmla="val 9487"/>
            </a:avLst>
          </a:prstGeom>
          <a:solidFill>
            <a:schemeClr val="bg1"/>
          </a:solidFill>
          <a:ln w="19050">
            <a:solidFill>
              <a:srgbClr val="FFC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200" b="1" dirty="0" smtClean="0">
                <a:ea typeface="Verdana" panose="020B0604030504040204" pitchFamily="34" charset="0"/>
              </a:rPr>
              <a:t>Atténuation</a:t>
            </a:r>
          </a:p>
          <a:p>
            <a:pPr algn="ctr"/>
            <a:endParaRPr lang="fr-FR" sz="1200" b="1" dirty="0" smtClean="0">
              <a:ea typeface="Verdana" panose="020B0604030504040204" pitchFamily="34" charset="0"/>
            </a:endParaRPr>
          </a:p>
          <a:p>
            <a:pPr algn="ctr"/>
            <a:endParaRPr lang="fr-FR" sz="1200" b="1" dirty="0" smtClean="0">
              <a:ea typeface="Verdana" panose="020B0604030504040204" pitchFamily="34" charset="0"/>
            </a:endParaRPr>
          </a:p>
          <a:p>
            <a:pPr algn="ctr"/>
            <a:endParaRPr lang="fr-FR" sz="1200" dirty="0" smtClean="0">
              <a:ea typeface="Verdana" panose="020B0604030504040204" pitchFamily="34" charset="0"/>
            </a:endParaRPr>
          </a:p>
          <a:p>
            <a:pPr algn="ctr"/>
            <a:endParaRPr lang="fr-FR" sz="1200" dirty="0">
              <a:ea typeface="Verdana" panose="020B0604030504040204" pitchFamily="34" charset="0"/>
            </a:endParaRPr>
          </a:p>
        </p:txBody>
      </p:sp>
      <p:cxnSp>
        <p:nvCxnSpPr>
          <p:cNvPr id="13" name="Connecteur droit 12"/>
          <p:cNvCxnSpPr>
            <a:stCxn id="30" idx="3"/>
            <a:endCxn id="10" idx="1"/>
          </p:cNvCxnSpPr>
          <p:nvPr/>
        </p:nvCxnSpPr>
        <p:spPr>
          <a:xfrm flipV="1">
            <a:off x="5481407" y="2627904"/>
            <a:ext cx="470689" cy="48625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5974453" y="3275571"/>
            <a:ext cx="1940113" cy="293072"/>
          </a:xfrm>
          <a:prstGeom prst="roundRect">
            <a:avLst>
              <a:gd name="adj" fmla="val 9487"/>
            </a:avLst>
          </a:prstGeom>
          <a:solidFill>
            <a:schemeClr val="bg1"/>
          </a:solidFill>
          <a:ln w="19050">
            <a:solidFill>
              <a:srgbClr val="FFC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200" b="1" dirty="0" smtClean="0">
                <a:ea typeface="Verdana" panose="020B0604030504040204" pitchFamily="34" charset="0"/>
              </a:rPr>
              <a:t>Adaptation</a:t>
            </a:r>
            <a:endParaRPr lang="fr-FR" sz="1200" b="1" dirty="0">
              <a:ea typeface="Verdana" panose="020B0604030504040204" pitchFamily="34" charset="0"/>
            </a:endParaRPr>
          </a:p>
        </p:txBody>
      </p:sp>
      <p:cxnSp>
        <p:nvCxnSpPr>
          <p:cNvPr id="33" name="Connecteur droit 32"/>
          <p:cNvCxnSpPr>
            <a:stCxn id="30" idx="3"/>
            <a:endCxn id="31" idx="1"/>
          </p:cNvCxnSpPr>
          <p:nvPr/>
        </p:nvCxnSpPr>
        <p:spPr>
          <a:xfrm>
            <a:off x="5481407" y="3114154"/>
            <a:ext cx="493046" cy="30795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3514994" y="2617388"/>
            <a:ext cx="1655364" cy="293072"/>
          </a:xfrm>
          <a:prstGeom prst="roundRect">
            <a:avLst>
              <a:gd name="adj" fmla="val 9487"/>
            </a:avLst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Biodiversité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3491641" y="3737393"/>
            <a:ext cx="1655364" cy="293072"/>
          </a:xfrm>
          <a:prstGeom prst="roundRect">
            <a:avLst>
              <a:gd name="adj" fmla="val 9487"/>
            </a:avLst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Populations humaines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3491641" y="3079699"/>
            <a:ext cx="1655364" cy="488454"/>
          </a:xfrm>
          <a:prstGeom prst="roundRect">
            <a:avLst>
              <a:gd name="adj" fmla="val 9487"/>
            </a:avLst>
          </a:prstGeom>
          <a:solidFill>
            <a:schemeClr val="bg1"/>
          </a:solidFill>
          <a:ln w="19050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Ser</a:t>
            </a:r>
            <a:r>
              <a:rPr lang="fr-FR" sz="1200" dirty="0" smtClean="0">
                <a:ea typeface="Verdana" panose="020B0604030504040204" pitchFamily="34" charset="0"/>
              </a:rPr>
              <a:t>vices écosystémiques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6039129" y="2445022"/>
            <a:ext cx="1788403" cy="276791"/>
          </a:xfrm>
          <a:prstGeom prst="roundRect">
            <a:avLst>
              <a:gd name="adj" fmla="val 9487"/>
            </a:avLst>
          </a:prstGeom>
          <a:solidFill>
            <a:schemeClr val="bg1"/>
          </a:solidFill>
          <a:ln w="19050">
            <a:solidFill>
              <a:srgbClr val="FFCD2F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Stockage du CO</a:t>
            </a:r>
            <a:r>
              <a:rPr lang="fr-FR" sz="1100" baseline="-25000" dirty="0" smtClean="0">
                <a:ea typeface="Verdana" panose="020B0604030504040204" pitchFamily="34" charset="0"/>
              </a:rPr>
              <a:t>2</a:t>
            </a:r>
            <a:endParaRPr lang="fr-FR" sz="1100" baseline="-25000" dirty="0">
              <a:ea typeface="Verdana" panose="020B060403050404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5974453" y="3679016"/>
            <a:ext cx="1940113" cy="455890"/>
          </a:xfrm>
          <a:prstGeom prst="roundRect">
            <a:avLst>
              <a:gd name="adj" fmla="val 9487"/>
            </a:avLst>
          </a:prstGeom>
          <a:solidFill>
            <a:schemeClr val="bg1"/>
          </a:solidFill>
          <a:ln w="19050">
            <a:solidFill>
              <a:srgbClr val="FFC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Diminution de la vulnérabilité des populations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953971" y="2018851"/>
            <a:ext cx="1845258" cy="2196000"/>
          </a:xfrm>
          <a:prstGeom prst="roundRect">
            <a:avLst>
              <a:gd name="adj" fmla="val 4723"/>
            </a:avLst>
          </a:prstGeom>
          <a:solidFill>
            <a:srgbClr val="E8FCC8"/>
          </a:solidFill>
          <a:ln w="19050">
            <a:noFill/>
          </a:ln>
        </p:spPr>
        <p:txBody>
          <a:bodyPr wrap="square" rtlCol="0" anchor="ctr">
            <a:spAutoFit/>
          </a:bodyPr>
          <a:lstStyle/>
          <a:p>
            <a:pPr algn="ctr"/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934559" y="4218482"/>
            <a:ext cx="1927167" cy="293072"/>
          </a:xfrm>
          <a:prstGeom prst="roundRect">
            <a:avLst>
              <a:gd name="adj" fmla="val 9487"/>
            </a:avLst>
          </a:prstGeom>
          <a:noFill/>
          <a:ln w="1905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200" b="1" cap="all" dirty="0" smtClean="0">
                <a:solidFill>
                  <a:srgbClr val="009900"/>
                </a:solidFill>
                <a:ea typeface="Verdana" panose="020B0604030504040204" pitchFamily="34" charset="0"/>
              </a:rPr>
              <a:t>Causes</a:t>
            </a:r>
            <a:endParaRPr lang="fr-FR" sz="1200" b="1" cap="all" dirty="0">
              <a:solidFill>
                <a:srgbClr val="009900"/>
              </a:solidFill>
              <a:ea typeface="Verdana" panose="020B0604030504040204" pitchFamily="34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1210598" y="2559441"/>
            <a:ext cx="1375384" cy="293072"/>
          </a:xfrm>
          <a:prstGeom prst="roundRect">
            <a:avLst>
              <a:gd name="adj" fmla="val 9487"/>
            </a:avLst>
          </a:prstGeom>
          <a:solidFill>
            <a:schemeClr val="bg1"/>
          </a:solidFill>
          <a:ln w="19050">
            <a:solidFill>
              <a:srgbClr val="0099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Émissions de CO</a:t>
            </a:r>
            <a:r>
              <a:rPr lang="fr-FR" sz="1200" baseline="-25000" dirty="0" smtClean="0">
                <a:ea typeface="Verdana" panose="020B0604030504040204" pitchFamily="34" charset="0"/>
              </a:rPr>
              <a:t>2</a:t>
            </a:r>
            <a:endParaRPr lang="fr-FR" sz="1200" baseline="-25000" dirty="0">
              <a:ea typeface="Verdana" panose="020B0604030504040204" pitchFamily="34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1206568" y="3079699"/>
            <a:ext cx="1379414" cy="488454"/>
          </a:xfrm>
          <a:prstGeom prst="roundRect">
            <a:avLst>
              <a:gd name="adj" fmla="val 9487"/>
            </a:avLst>
          </a:prstGeom>
          <a:solidFill>
            <a:schemeClr val="bg1"/>
          </a:solidFill>
          <a:ln w="19050">
            <a:solidFill>
              <a:srgbClr val="0099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Changement climatique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3139367" y="4219104"/>
            <a:ext cx="2342039" cy="293072"/>
          </a:xfrm>
          <a:prstGeom prst="roundRect">
            <a:avLst>
              <a:gd name="adj" fmla="val 9487"/>
            </a:avLst>
          </a:prstGeom>
          <a:noFill/>
          <a:ln w="1905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200" b="1" cap="all" dirty="0" smtClean="0">
                <a:solidFill>
                  <a:srgbClr val="CF4507"/>
                </a:solidFill>
                <a:ea typeface="Verdana" panose="020B0604030504040204" pitchFamily="34" charset="0"/>
              </a:rPr>
              <a:t>Conséquences</a:t>
            </a:r>
            <a:endParaRPr lang="fr-FR" sz="1200" b="1" cap="all" dirty="0">
              <a:solidFill>
                <a:srgbClr val="CF4507"/>
              </a:solidFill>
              <a:ea typeface="Verdana" panose="020B0604030504040204" pitchFamily="34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5759043" y="4219104"/>
            <a:ext cx="2337275" cy="293072"/>
          </a:xfrm>
          <a:prstGeom prst="roundRect">
            <a:avLst>
              <a:gd name="adj" fmla="val 9487"/>
            </a:avLst>
          </a:prstGeom>
          <a:noFill/>
          <a:ln w="19050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200" b="1" cap="all" dirty="0" smtClean="0">
                <a:solidFill>
                  <a:srgbClr val="F2A408"/>
                </a:solidFill>
                <a:ea typeface="Verdana" panose="020B0604030504040204" pitchFamily="34" charset="0"/>
              </a:rPr>
              <a:t>Solutions</a:t>
            </a:r>
            <a:endParaRPr lang="fr-FR" sz="1200" b="1" cap="all" dirty="0">
              <a:solidFill>
                <a:srgbClr val="F2A408"/>
              </a:solidFill>
              <a:ea typeface="Verdana" panose="020B0604030504040204" pitchFamily="34" charset="0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6039129" y="2785896"/>
            <a:ext cx="1788403" cy="276791"/>
          </a:xfrm>
          <a:prstGeom prst="roundRect">
            <a:avLst>
              <a:gd name="adj" fmla="val 9487"/>
            </a:avLst>
          </a:prstGeom>
          <a:solidFill>
            <a:schemeClr val="bg1"/>
          </a:solidFill>
          <a:ln w="19050">
            <a:solidFill>
              <a:srgbClr val="FFCD2F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00" dirty="0" smtClean="0">
                <a:ea typeface="Verdana" panose="020B0604030504040204" pitchFamily="34" charset="0"/>
              </a:rPr>
              <a:t>Diminution des émissions</a:t>
            </a:r>
            <a:endParaRPr lang="fr-FR" sz="1100" baseline="-25000" dirty="0">
              <a:ea typeface="Verdana" panose="020B0604030504040204" pitchFamily="34" charset="0"/>
            </a:endParaRPr>
          </a:p>
        </p:txBody>
      </p:sp>
      <p:cxnSp>
        <p:nvCxnSpPr>
          <p:cNvPr id="54" name="Connecteur droit 53"/>
          <p:cNvCxnSpPr>
            <a:stCxn id="23" idx="3"/>
            <a:endCxn id="40" idx="1"/>
          </p:cNvCxnSpPr>
          <p:nvPr/>
        </p:nvCxnSpPr>
        <p:spPr>
          <a:xfrm flipV="1">
            <a:off x="2585982" y="2763924"/>
            <a:ext cx="929012" cy="560002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/>
          <p:cNvCxnSpPr>
            <a:stCxn id="23" idx="3"/>
            <a:endCxn id="48" idx="1"/>
          </p:cNvCxnSpPr>
          <p:nvPr/>
        </p:nvCxnSpPr>
        <p:spPr>
          <a:xfrm>
            <a:off x="2585982" y="3323926"/>
            <a:ext cx="905659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/>
          <p:cNvCxnSpPr>
            <a:stCxn id="23" idx="3"/>
            <a:endCxn id="42" idx="1"/>
          </p:cNvCxnSpPr>
          <p:nvPr/>
        </p:nvCxnSpPr>
        <p:spPr>
          <a:xfrm>
            <a:off x="2585982" y="3323926"/>
            <a:ext cx="905659" cy="56000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/>
          <p:cNvCxnSpPr>
            <a:stCxn id="21" idx="2"/>
            <a:endCxn id="23" idx="0"/>
          </p:cNvCxnSpPr>
          <p:nvPr/>
        </p:nvCxnSpPr>
        <p:spPr>
          <a:xfrm flipH="1">
            <a:off x="1896275" y="2852513"/>
            <a:ext cx="2015" cy="22718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71"/>
          <p:cNvCxnSpPr>
            <a:stCxn id="10" idx="3"/>
            <a:endCxn id="81" idx="2"/>
          </p:cNvCxnSpPr>
          <p:nvPr/>
        </p:nvCxnSpPr>
        <p:spPr>
          <a:xfrm>
            <a:off x="7914568" y="2627904"/>
            <a:ext cx="724084" cy="48625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Ellipse 80"/>
          <p:cNvSpPr/>
          <p:nvPr/>
        </p:nvSpPr>
        <p:spPr>
          <a:xfrm>
            <a:off x="8638652" y="2590326"/>
            <a:ext cx="1047656" cy="1047656"/>
          </a:xfrm>
          <a:prstGeom prst="ellipse">
            <a:avLst/>
          </a:prstGeom>
          <a:solidFill>
            <a:srgbClr val="88A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300" b="1" dirty="0" smtClean="0"/>
              <a:t>Choix complexes</a:t>
            </a:r>
            <a:endParaRPr lang="fr-FR" sz="1300" b="1" dirty="0"/>
          </a:p>
        </p:txBody>
      </p:sp>
      <p:cxnSp>
        <p:nvCxnSpPr>
          <p:cNvPr id="83" name="Connecteur droit 82"/>
          <p:cNvCxnSpPr>
            <a:stCxn id="31" idx="3"/>
            <a:endCxn id="81" idx="2"/>
          </p:cNvCxnSpPr>
          <p:nvPr/>
        </p:nvCxnSpPr>
        <p:spPr>
          <a:xfrm flipV="1">
            <a:off x="7914566" y="3114154"/>
            <a:ext cx="724086" cy="30795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Ellipse 87"/>
          <p:cNvSpPr/>
          <p:nvPr/>
        </p:nvSpPr>
        <p:spPr>
          <a:xfrm>
            <a:off x="1206568" y="2146408"/>
            <a:ext cx="344997" cy="344997"/>
          </a:xfrm>
          <a:prstGeom prst="ellipse">
            <a:avLst/>
          </a:prstGeom>
          <a:solidFill>
            <a:schemeClr val="bg1"/>
          </a:solidFill>
          <a:ln w="28575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600" b="1" dirty="0" smtClean="0">
                <a:solidFill>
                  <a:srgbClr val="008000"/>
                </a:solidFill>
                <a:latin typeface="Cooper Black" panose="0208090404030B020404" pitchFamily="18" charset="0"/>
                <a:cs typeface="Arial" panose="020B0604020202020204" pitchFamily="34" charset="0"/>
              </a:rPr>
              <a:t>–</a:t>
            </a:r>
            <a:endParaRPr lang="fr-FR" sz="1600" b="1" dirty="0">
              <a:solidFill>
                <a:srgbClr val="008000"/>
              </a:solidFill>
              <a:latin typeface="Cooper Black" panose="0208090404030B020404" pitchFamily="18" charset="0"/>
            </a:endParaRPr>
          </a:p>
        </p:txBody>
      </p:sp>
      <p:cxnSp>
        <p:nvCxnSpPr>
          <p:cNvPr id="89" name="Connecteur droit 88"/>
          <p:cNvCxnSpPr>
            <a:stCxn id="31" idx="2"/>
            <a:endCxn id="25" idx="0"/>
          </p:cNvCxnSpPr>
          <p:nvPr/>
        </p:nvCxnSpPr>
        <p:spPr>
          <a:xfrm>
            <a:off x="6944510" y="3568643"/>
            <a:ext cx="0" cy="110373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Ellipse 95"/>
          <p:cNvSpPr/>
          <p:nvPr/>
        </p:nvSpPr>
        <p:spPr>
          <a:xfrm>
            <a:off x="2151587" y="4795378"/>
            <a:ext cx="4382177" cy="387011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r-FR" sz="13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Consensus</a:t>
            </a:r>
            <a:r>
              <a:rPr lang="fr-FR" sz="13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fr-FR" sz="13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scientifique</a:t>
            </a:r>
            <a:endParaRPr lang="fr-FR" sz="13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13" name="Connecteur en angle 112"/>
          <p:cNvCxnSpPr>
            <a:stCxn id="34" idx="0"/>
            <a:endCxn id="21" idx="0"/>
          </p:cNvCxnSpPr>
          <p:nvPr/>
        </p:nvCxnSpPr>
        <p:spPr>
          <a:xfrm rot="16200000" flipH="1" flipV="1">
            <a:off x="4141342" y="-226899"/>
            <a:ext cx="543287" cy="5029391"/>
          </a:xfrm>
          <a:prstGeom prst="bentConnector3">
            <a:avLst>
              <a:gd name="adj1" fmla="val -30369"/>
            </a:avLst>
          </a:prstGeom>
          <a:ln w="12700">
            <a:solidFill>
              <a:srgbClr val="C0C9D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1" name="Image 13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136" y="2924291"/>
            <a:ext cx="292087" cy="292087"/>
          </a:xfrm>
          <a:prstGeom prst="rect">
            <a:avLst/>
          </a:prstGeom>
        </p:spPr>
      </p:pic>
      <p:pic>
        <p:nvPicPr>
          <p:cNvPr id="132" name="Image 13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136" y="3212247"/>
            <a:ext cx="292087" cy="292087"/>
          </a:xfrm>
          <a:prstGeom prst="rect">
            <a:avLst/>
          </a:prstGeom>
        </p:spPr>
      </p:pic>
      <p:pic>
        <p:nvPicPr>
          <p:cNvPr id="133" name="Image 1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137" y="3501300"/>
            <a:ext cx="292087" cy="292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48</Words>
  <Application>Microsoft Office PowerPoint</Application>
  <PresentationFormat>Format A4 (210 x 297 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Cooper Black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17</cp:revision>
  <dcterms:created xsi:type="dcterms:W3CDTF">2020-07-22T16:32:13Z</dcterms:created>
  <dcterms:modified xsi:type="dcterms:W3CDTF">2020-07-24T21:14:34Z</dcterms:modified>
</cp:coreProperties>
</file>