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00CCAA"/>
    <a:srgbClr val="507BC8"/>
    <a:srgbClr val="562AA6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8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3/Chapitre 16 • </a:t>
            </a:r>
            <a:r>
              <a:rPr lang="fr-FR" dirty="0"/>
              <a:t>La cellule musculaire : une structure spécialisée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831407" y="1364902"/>
            <a:ext cx="1879943" cy="683835"/>
          </a:xfrm>
          <a:prstGeom prst="roundRect">
            <a:avLst>
              <a:gd name="adj" fmla="val 9487"/>
            </a:avLst>
          </a:prstGeom>
          <a:noFill/>
          <a:ln w="12700">
            <a:solidFill>
              <a:srgbClr val="562AA6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562AA6"/>
                </a:solidFill>
                <a:ea typeface="Verdana" panose="020B0604030504040204" pitchFamily="34" charset="0"/>
              </a:rPr>
              <a:t>Échelle moléculaire </a:t>
            </a:r>
            <a:r>
              <a:rPr lang="fr-FR" sz="1200" b="1" dirty="0">
                <a:solidFill>
                  <a:srgbClr val="562AA6"/>
                </a:solidFill>
                <a:ea typeface="Verdana" panose="020B0604030504040204" pitchFamily="34" charset="0"/>
              </a:rPr>
              <a:t>:</a:t>
            </a:r>
          </a:p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P</a:t>
            </a:r>
            <a:r>
              <a:rPr lang="fr-FR" sz="1200" dirty="0" smtClean="0">
                <a:ea typeface="Verdana" panose="020B0604030504040204" pitchFamily="34" charset="0"/>
              </a:rPr>
              <a:t>ivotement</a:t>
            </a:r>
            <a:r>
              <a:rPr lang="fr-FR" sz="1200" dirty="0">
                <a:ea typeface="Verdana" panose="020B0604030504040204" pitchFamily="34" charset="0"/>
              </a:rPr>
              <a:t> </a:t>
            </a:r>
            <a:r>
              <a:rPr lang="fr-FR" sz="1200" dirty="0" smtClean="0">
                <a:ea typeface="Verdana" panose="020B0604030504040204" pitchFamily="34" charset="0"/>
              </a:rPr>
              <a:t>de </a:t>
            </a:r>
            <a:r>
              <a:rPr lang="fr-FR" sz="1200" dirty="0">
                <a:ea typeface="Verdana" panose="020B0604030504040204" pitchFamily="34" charset="0"/>
              </a:rPr>
              <a:t>la tête</a:t>
            </a:r>
          </a:p>
          <a:p>
            <a:pPr algn="ctr"/>
            <a:r>
              <a:rPr lang="fr-FR" sz="1200" dirty="0">
                <a:ea typeface="Verdana" panose="020B0604030504040204" pitchFamily="34" charset="0"/>
              </a:rPr>
              <a:t>de la myosine</a:t>
            </a:r>
          </a:p>
        </p:txBody>
      </p:sp>
      <p:cxnSp>
        <p:nvCxnSpPr>
          <p:cNvPr id="33" name="Connecteur droit 32"/>
          <p:cNvCxnSpPr>
            <a:stCxn id="9" idx="3"/>
            <a:endCxn id="38" idx="1"/>
          </p:cNvCxnSpPr>
          <p:nvPr/>
        </p:nvCxnSpPr>
        <p:spPr>
          <a:xfrm>
            <a:off x="3711350" y="1706820"/>
            <a:ext cx="701741" cy="0"/>
          </a:xfrm>
          <a:prstGeom prst="line">
            <a:avLst/>
          </a:prstGeom>
          <a:ln w="12700">
            <a:solidFill>
              <a:srgbClr val="562AA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339561" y="487797"/>
            <a:ext cx="1083721" cy="908864"/>
          </a:xfrm>
          <a:prstGeom prst="ellipse">
            <a:avLst/>
          </a:prstGeom>
          <a:noFill/>
          <a:ln w="12700">
            <a:solidFill>
              <a:schemeClr val="accent2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>
                <a:ea typeface="Verdana" panose="020B0604030504040204" pitchFamily="34" charset="0"/>
              </a:rPr>
              <a:t>Besoins</a:t>
            </a:r>
          </a:p>
          <a:p>
            <a:pPr algn="ctr"/>
            <a:r>
              <a:rPr lang="fr-FR" sz="1200" dirty="0">
                <a:ea typeface="Verdana" panose="020B0604030504040204" pitchFamily="34" charset="0"/>
              </a:rPr>
              <a:t>en ATP</a:t>
            </a:r>
          </a:p>
          <a:p>
            <a:pPr algn="ctr"/>
            <a:r>
              <a:rPr lang="fr-FR" sz="1200" dirty="0">
                <a:ea typeface="Verdana" panose="020B0604030504040204" pitchFamily="34" charset="0"/>
              </a:rPr>
              <a:t>et Ca</a:t>
            </a:r>
            <a:r>
              <a:rPr lang="fr-FR" sz="1200" baseline="30000" dirty="0">
                <a:ea typeface="Verdana" panose="020B0604030504040204" pitchFamily="34" charset="0"/>
              </a:rPr>
              <a:t>2+</a:t>
            </a:r>
          </a:p>
        </p:txBody>
      </p:sp>
      <p:cxnSp>
        <p:nvCxnSpPr>
          <p:cNvPr id="24" name="Connecteur droit 23"/>
          <p:cNvCxnSpPr>
            <a:stCxn id="9" idx="1"/>
            <a:endCxn id="22" idx="5"/>
          </p:cNvCxnSpPr>
          <p:nvPr/>
        </p:nvCxnSpPr>
        <p:spPr>
          <a:xfrm flipH="1" flipV="1">
            <a:off x="1264575" y="1263561"/>
            <a:ext cx="566832" cy="443259"/>
          </a:xfrm>
          <a:prstGeom prst="line">
            <a:avLst/>
          </a:prstGeom>
          <a:ln w="12700">
            <a:solidFill>
              <a:schemeClr val="accent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4413091" y="1267211"/>
            <a:ext cx="2150672" cy="879217"/>
          </a:xfrm>
          <a:prstGeom prst="roundRect">
            <a:avLst>
              <a:gd name="adj" fmla="val 9487"/>
            </a:avLst>
          </a:prstGeom>
          <a:noFill/>
          <a:ln w="12700">
            <a:solidFill>
              <a:srgbClr val="562AA6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562AA6"/>
                </a:solidFill>
                <a:ea typeface="Verdana" panose="020B0604030504040204" pitchFamily="34" charset="0"/>
              </a:rPr>
              <a:t>Échelle moléculaire </a:t>
            </a:r>
            <a:r>
              <a:rPr lang="fr-FR" sz="1200" b="1" dirty="0">
                <a:solidFill>
                  <a:srgbClr val="562AA6"/>
                </a:solidFill>
                <a:ea typeface="Verdana" panose="020B0604030504040204" pitchFamily="34" charset="0"/>
              </a:rPr>
              <a:t>:</a:t>
            </a:r>
          </a:p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C</a:t>
            </a:r>
            <a:r>
              <a:rPr lang="fr-FR" sz="1200" dirty="0" smtClean="0">
                <a:ea typeface="Verdana" panose="020B0604030504040204" pitchFamily="34" charset="0"/>
              </a:rPr>
              <a:t>oulissage</a:t>
            </a:r>
            <a:r>
              <a:rPr lang="fr-FR" sz="1200" dirty="0">
                <a:ea typeface="Verdana" panose="020B0604030504040204" pitchFamily="34" charset="0"/>
              </a:rPr>
              <a:t> </a:t>
            </a:r>
            <a:r>
              <a:rPr lang="fr-FR" sz="1200" dirty="0" smtClean="0">
                <a:ea typeface="Verdana" panose="020B0604030504040204" pitchFamily="34" charset="0"/>
              </a:rPr>
              <a:t>des </a:t>
            </a:r>
            <a:r>
              <a:rPr lang="fr-FR" sz="1200" dirty="0">
                <a:ea typeface="Verdana" panose="020B0604030504040204" pitchFamily="34" charset="0"/>
              </a:rPr>
              <a:t>filaments </a:t>
            </a:r>
            <a:r>
              <a:rPr lang="fr-FR" sz="1200" dirty="0" smtClean="0">
                <a:ea typeface="Verdana" panose="020B0604030504040204" pitchFamily="34" charset="0"/>
              </a:rPr>
              <a:t>fins d’actine et des </a:t>
            </a:r>
            <a:r>
              <a:rPr lang="fr-FR" sz="1200" dirty="0">
                <a:ea typeface="Verdana" panose="020B0604030504040204" pitchFamily="34" charset="0"/>
              </a:rPr>
              <a:t>filaments </a:t>
            </a:r>
            <a:r>
              <a:rPr lang="fr-FR" sz="1200" dirty="0" smtClean="0">
                <a:ea typeface="Verdana" panose="020B0604030504040204" pitchFamily="34" charset="0"/>
              </a:rPr>
              <a:t>épais de </a:t>
            </a:r>
            <a:r>
              <a:rPr lang="fr-FR" sz="1200" dirty="0">
                <a:ea typeface="Verdana" panose="020B0604030504040204" pitchFamily="34" charset="0"/>
              </a:rPr>
              <a:t>myosine</a:t>
            </a:r>
          </a:p>
        </p:txBody>
      </p:sp>
      <p:cxnSp>
        <p:nvCxnSpPr>
          <p:cNvPr id="12" name="Connecteur droit 11"/>
          <p:cNvCxnSpPr>
            <a:stCxn id="38" idx="3"/>
            <a:endCxn id="11" idx="1"/>
          </p:cNvCxnSpPr>
          <p:nvPr/>
        </p:nvCxnSpPr>
        <p:spPr>
          <a:xfrm flipV="1">
            <a:off x="6563763" y="1706818"/>
            <a:ext cx="701741" cy="2"/>
          </a:xfrm>
          <a:prstGeom prst="line">
            <a:avLst/>
          </a:prstGeom>
          <a:ln w="12700">
            <a:solidFill>
              <a:srgbClr val="562AA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7265504" y="1364900"/>
            <a:ext cx="1689498" cy="683835"/>
          </a:xfrm>
          <a:prstGeom prst="roundRect">
            <a:avLst>
              <a:gd name="adj" fmla="val 9487"/>
            </a:avLst>
          </a:prstGeom>
          <a:noFill/>
          <a:ln w="12700">
            <a:solidFill>
              <a:srgbClr val="562AA6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562AA6"/>
                </a:solidFill>
                <a:ea typeface="Verdana" panose="020B0604030504040204" pitchFamily="34" charset="0"/>
              </a:rPr>
              <a:t>Échelle moléculaire </a:t>
            </a:r>
            <a:r>
              <a:rPr lang="fr-FR" sz="1200" b="1" dirty="0">
                <a:solidFill>
                  <a:srgbClr val="562AA6"/>
                </a:solidFill>
                <a:ea typeface="Verdana" panose="020B0604030504040204" pitchFamily="34" charset="0"/>
              </a:rPr>
              <a:t>:</a:t>
            </a:r>
          </a:p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Raccourcissement </a:t>
            </a:r>
            <a:br>
              <a:rPr lang="fr-FR" sz="1200" dirty="0" smtClean="0">
                <a:ea typeface="Verdana" panose="020B0604030504040204" pitchFamily="34" charset="0"/>
              </a:rPr>
            </a:br>
            <a:r>
              <a:rPr lang="fr-FR" sz="1200" dirty="0" smtClean="0">
                <a:ea typeface="Verdana" panose="020B0604030504040204" pitchFamily="34" charset="0"/>
              </a:rPr>
              <a:t>des sarcomères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779043" y="2678351"/>
            <a:ext cx="1784720" cy="683835"/>
          </a:xfrm>
          <a:prstGeom prst="roundRect">
            <a:avLst>
              <a:gd name="adj" fmla="val 9487"/>
            </a:avLst>
          </a:prstGeom>
          <a:noFill/>
          <a:ln w="12700">
            <a:solidFill>
              <a:srgbClr val="507BC8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507BC8"/>
                </a:solidFill>
                <a:ea typeface="Verdana" panose="020B0604030504040204" pitchFamily="34" charset="0"/>
              </a:rPr>
              <a:t>Échelle cellulaire </a:t>
            </a:r>
            <a:r>
              <a:rPr lang="fr-FR" sz="1200" b="1" dirty="0">
                <a:solidFill>
                  <a:srgbClr val="507BC8"/>
                </a:solidFill>
                <a:ea typeface="Verdana" panose="020B0604030504040204" pitchFamily="34" charset="0"/>
              </a:rPr>
              <a:t>:</a:t>
            </a:r>
          </a:p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Raccourcissement </a:t>
            </a:r>
            <a:br>
              <a:rPr lang="fr-FR" sz="1200" dirty="0" smtClean="0">
                <a:ea typeface="Verdana" panose="020B0604030504040204" pitchFamily="34" charset="0"/>
              </a:rPr>
            </a:br>
            <a:r>
              <a:rPr lang="fr-FR" sz="1200" dirty="0" smtClean="0">
                <a:ea typeface="Verdana" panose="020B0604030504040204" pitchFamily="34" charset="0"/>
              </a:rPr>
              <a:t>des myofibrilles</a:t>
            </a:r>
            <a:endParaRPr lang="fr-FR" sz="1200" dirty="0">
              <a:ea typeface="Verdana" panose="020B0604030504040204" pitchFamily="34" charset="0"/>
            </a:endParaRPr>
          </a:p>
        </p:txBody>
      </p:sp>
      <p:cxnSp>
        <p:nvCxnSpPr>
          <p:cNvPr id="25" name="Connecteur droit 24"/>
          <p:cNvCxnSpPr>
            <a:stCxn id="23" idx="3"/>
            <a:endCxn id="26" idx="1"/>
          </p:cNvCxnSpPr>
          <p:nvPr/>
        </p:nvCxnSpPr>
        <p:spPr>
          <a:xfrm>
            <a:off x="6563763" y="3020269"/>
            <a:ext cx="701741" cy="0"/>
          </a:xfrm>
          <a:prstGeom prst="line">
            <a:avLst/>
          </a:prstGeom>
          <a:ln w="12700">
            <a:solidFill>
              <a:srgbClr val="507BC8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7265504" y="2678351"/>
            <a:ext cx="1689498" cy="683835"/>
          </a:xfrm>
          <a:prstGeom prst="roundRect">
            <a:avLst>
              <a:gd name="adj" fmla="val 9487"/>
            </a:avLst>
          </a:prstGeom>
          <a:noFill/>
          <a:ln w="12700">
            <a:solidFill>
              <a:srgbClr val="507BC8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507BC8"/>
                </a:solidFill>
                <a:ea typeface="Verdana" panose="020B0604030504040204" pitchFamily="34" charset="0"/>
              </a:rPr>
              <a:t>Échelle cellulaire </a:t>
            </a:r>
            <a:r>
              <a:rPr lang="fr-FR" sz="1200" b="1" dirty="0">
                <a:solidFill>
                  <a:srgbClr val="507BC8"/>
                </a:solidFill>
                <a:ea typeface="Verdana" panose="020B0604030504040204" pitchFamily="34" charset="0"/>
              </a:rPr>
              <a:t>:</a:t>
            </a:r>
          </a:p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Raccourcissement </a:t>
            </a:r>
            <a:br>
              <a:rPr lang="fr-FR" sz="1200" dirty="0" smtClean="0">
                <a:ea typeface="Verdana" panose="020B0604030504040204" pitchFamily="34" charset="0"/>
              </a:rPr>
            </a:br>
            <a:r>
              <a:rPr lang="fr-FR" sz="1200" dirty="0" smtClean="0">
                <a:ea typeface="Verdana" panose="020B0604030504040204" pitchFamily="34" charset="0"/>
              </a:rPr>
              <a:t>de la fibre musculaire</a:t>
            </a:r>
            <a:endParaRPr lang="fr-FR" sz="1200" dirty="0">
              <a:ea typeface="Verdana" panose="020B0604030504040204" pitchFamily="34" charset="0"/>
            </a:endParaRPr>
          </a:p>
        </p:txBody>
      </p:sp>
      <p:cxnSp>
        <p:nvCxnSpPr>
          <p:cNvPr id="27" name="Connecteur droit 26"/>
          <p:cNvCxnSpPr>
            <a:stCxn id="26" idx="2"/>
            <a:endCxn id="28" idx="0"/>
          </p:cNvCxnSpPr>
          <p:nvPr/>
        </p:nvCxnSpPr>
        <p:spPr>
          <a:xfrm flipH="1">
            <a:off x="6820211" y="3362186"/>
            <a:ext cx="1290042" cy="629616"/>
          </a:xfrm>
          <a:prstGeom prst="line">
            <a:avLst/>
          </a:prstGeom>
          <a:ln w="12700">
            <a:solidFill>
              <a:srgbClr val="00B0F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744875" y="3991802"/>
            <a:ext cx="2150671" cy="683835"/>
          </a:xfrm>
          <a:prstGeom prst="roundRect">
            <a:avLst>
              <a:gd name="adj" fmla="val 9487"/>
            </a:avLst>
          </a:prstGeom>
          <a:noFill/>
          <a:ln w="12700">
            <a:solidFill>
              <a:srgbClr val="00B0F0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00B0F0"/>
                </a:solidFill>
                <a:ea typeface="Verdana" panose="020B0604030504040204" pitchFamily="34" charset="0"/>
              </a:rPr>
              <a:t>Échelle </a:t>
            </a:r>
            <a:r>
              <a:rPr lang="fr-FR" sz="1200" b="1" dirty="0" smtClean="0">
                <a:solidFill>
                  <a:srgbClr val="00B0F0"/>
                </a:solidFill>
                <a:ea typeface="Verdana" panose="020B0604030504040204" pitchFamily="34" charset="0"/>
              </a:rPr>
              <a:t>de l’organe</a:t>
            </a:r>
            <a:r>
              <a:rPr lang="fr-FR" sz="1200" b="1" dirty="0" smtClean="0">
                <a:solidFill>
                  <a:srgbClr val="00B0F0"/>
                </a:solidFill>
                <a:ea typeface="Verdana" panose="020B0604030504040204" pitchFamily="34" charset="0"/>
              </a:rPr>
              <a:t> </a:t>
            </a:r>
            <a:r>
              <a:rPr lang="fr-FR" sz="1200" b="1" dirty="0">
                <a:solidFill>
                  <a:srgbClr val="00B0F0"/>
                </a:solidFill>
                <a:ea typeface="Verdana" panose="020B0604030504040204" pitchFamily="34" charset="0"/>
              </a:rPr>
              <a:t>:</a:t>
            </a:r>
          </a:p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Raccourcissement </a:t>
            </a:r>
            <a:br>
              <a:rPr lang="fr-FR" sz="1200" dirty="0" smtClean="0">
                <a:ea typeface="Verdana" panose="020B0604030504040204" pitchFamily="34" charset="0"/>
              </a:rPr>
            </a:br>
            <a:r>
              <a:rPr lang="fr-FR" sz="1200" dirty="0" smtClean="0">
                <a:ea typeface="Verdana" panose="020B0604030504040204" pitchFamily="34" charset="0"/>
              </a:rPr>
              <a:t>du muscle strié squelettique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5744876" y="5305253"/>
            <a:ext cx="2150671" cy="488454"/>
          </a:xfrm>
          <a:prstGeom prst="roundRect">
            <a:avLst>
              <a:gd name="adj" fmla="val 9487"/>
            </a:avLst>
          </a:prstGeom>
          <a:noFill/>
          <a:ln w="12700">
            <a:solidFill>
              <a:srgbClr val="00CCAA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00CCAA"/>
                </a:solidFill>
                <a:ea typeface="Verdana" panose="020B0604030504040204" pitchFamily="34" charset="0"/>
              </a:rPr>
              <a:t>Échelle </a:t>
            </a:r>
            <a:r>
              <a:rPr lang="fr-FR" sz="1200" b="1" dirty="0" smtClean="0">
                <a:solidFill>
                  <a:srgbClr val="00CCAA"/>
                </a:solidFill>
                <a:ea typeface="Verdana" panose="020B0604030504040204" pitchFamily="34" charset="0"/>
              </a:rPr>
              <a:t>de l’organisme</a:t>
            </a:r>
            <a:r>
              <a:rPr lang="fr-FR" sz="1200" b="1" dirty="0" smtClean="0">
                <a:solidFill>
                  <a:srgbClr val="00CCAA"/>
                </a:solidFill>
                <a:ea typeface="Verdana" panose="020B0604030504040204" pitchFamily="34" charset="0"/>
              </a:rPr>
              <a:t> </a:t>
            </a:r>
            <a:r>
              <a:rPr lang="fr-FR" sz="1200" b="1" dirty="0">
                <a:solidFill>
                  <a:srgbClr val="00CCAA"/>
                </a:solidFill>
                <a:ea typeface="Verdana" panose="020B0604030504040204" pitchFamily="34" charset="0"/>
              </a:rPr>
              <a:t>:</a:t>
            </a:r>
          </a:p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Mouvement du squelette</a:t>
            </a:r>
            <a:endParaRPr lang="fr-FR" sz="1200" dirty="0">
              <a:ea typeface="Verdana" panose="020B0604030504040204" pitchFamily="34" charset="0"/>
            </a:endParaRPr>
          </a:p>
        </p:txBody>
      </p:sp>
      <p:cxnSp>
        <p:nvCxnSpPr>
          <p:cNvPr id="46" name="Connecteur droit 45"/>
          <p:cNvCxnSpPr>
            <a:stCxn id="28" idx="2"/>
            <a:endCxn id="35" idx="0"/>
          </p:cNvCxnSpPr>
          <p:nvPr/>
        </p:nvCxnSpPr>
        <p:spPr>
          <a:xfrm>
            <a:off x="6820211" y="4675637"/>
            <a:ext cx="1" cy="629616"/>
          </a:xfrm>
          <a:prstGeom prst="line">
            <a:avLst/>
          </a:prstGeom>
          <a:ln w="12700">
            <a:solidFill>
              <a:srgbClr val="00CCAA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>
            <a:stCxn id="11" idx="2"/>
            <a:endCxn id="23" idx="0"/>
          </p:cNvCxnSpPr>
          <p:nvPr/>
        </p:nvCxnSpPr>
        <p:spPr>
          <a:xfrm flipH="1">
            <a:off x="5671403" y="2048735"/>
            <a:ext cx="2438850" cy="629616"/>
          </a:xfrm>
          <a:prstGeom prst="line">
            <a:avLst/>
          </a:prstGeom>
          <a:ln w="12700">
            <a:solidFill>
              <a:srgbClr val="507BC8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81</Words>
  <Application>Microsoft Office PowerPoint</Application>
  <PresentationFormat>Format A4 (210 x 297 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22</cp:revision>
  <dcterms:created xsi:type="dcterms:W3CDTF">2020-07-22T16:32:13Z</dcterms:created>
  <dcterms:modified xsi:type="dcterms:W3CDTF">2020-07-27T19:03:09Z</dcterms:modified>
</cp:coreProperties>
</file>