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079976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9E38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18" autoAdjust="0"/>
    <p:restoredTop sz="94660"/>
  </p:normalViewPr>
  <p:slideViewPr>
    <p:cSldViewPr snapToGrid="0">
      <p:cViewPr>
        <p:scale>
          <a:sx n="118" d="100"/>
          <a:sy n="118" d="100"/>
        </p:scale>
        <p:origin x="146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1143000"/>
            <a:ext cx="4857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9971" y="1122363"/>
            <a:ext cx="8099822" cy="2387600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602038"/>
            <a:ext cx="8099822" cy="1655762"/>
          </a:xfrm>
        </p:spPr>
        <p:txBody>
          <a:bodyPr/>
          <a:lstStyle>
            <a:lvl1pPr marL="0" indent="0" algn="ctr">
              <a:buNone/>
              <a:defRPr sz="2126"/>
            </a:lvl1pPr>
            <a:lvl2pPr marL="404988" indent="0" algn="ctr">
              <a:buNone/>
              <a:defRPr sz="1772"/>
            </a:lvl2pPr>
            <a:lvl3pPr marL="809976" indent="0" algn="ctr">
              <a:buNone/>
              <a:defRPr sz="1594"/>
            </a:lvl3pPr>
            <a:lvl4pPr marL="1214963" indent="0" algn="ctr">
              <a:buNone/>
              <a:defRPr sz="1417"/>
            </a:lvl4pPr>
            <a:lvl5pPr marL="1619951" indent="0" algn="ctr">
              <a:buNone/>
              <a:defRPr sz="1417"/>
            </a:lvl5pPr>
            <a:lvl6pPr marL="2024939" indent="0" algn="ctr">
              <a:buNone/>
              <a:defRPr sz="1417"/>
            </a:lvl6pPr>
            <a:lvl7pPr marL="2429927" indent="0" algn="ctr">
              <a:buNone/>
              <a:defRPr sz="1417"/>
            </a:lvl7pPr>
            <a:lvl8pPr marL="2834914" indent="0" algn="ctr">
              <a:buNone/>
              <a:defRPr sz="1417"/>
            </a:lvl8pPr>
            <a:lvl9pPr marL="3239902" indent="0" algn="ctr">
              <a:buNone/>
              <a:defRPr sz="1417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322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424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365125"/>
            <a:ext cx="2328699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365125"/>
            <a:ext cx="68511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495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114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1709739"/>
            <a:ext cx="9314796" cy="2852737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4589464"/>
            <a:ext cx="9314796" cy="1500187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4988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09976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3pPr>
            <a:lvl4pPr marL="121496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1995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4939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2992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491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3990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358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825625"/>
            <a:ext cx="4589899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1825625"/>
            <a:ext cx="4589899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969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365126"/>
            <a:ext cx="9314796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1" y="1681163"/>
            <a:ext cx="4568806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1" y="2505075"/>
            <a:ext cx="4568806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681163"/>
            <a:ext cx="4591306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505075"/>
            <a:ext cx="4591306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43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9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242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57200"/>
            <a:ext cx="3483204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987426"/>
            <a:ext cx="5467380" cy="4873625"/>
          </a:xfrm>
        </p:spPr>
        <p:txBody>
          <a:bodyPr/>
          <a:lstStyle>
            <a:lvl1pPr>
              <a:defRPr sz="2835"/>
            </a:lvl1pPr>
            <a:lvl2pPr>
              <a:defRPr sz="2480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057400"/>
            <a:ext cx="3483204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4988" indent="0">
              <a:buNone/>
              <a:defRPr sz="1240"/>
            </a:lvl2pPr>
            <a:lvl3pPr marL="809976" indent="0">
              <a:buNone/>
              <a:defRPr sz="1063"/>
            </a:lvl3pPr>
            <a:lvl4pPr marL="1214963" indent="0">
              <a:buNone/>
              <a:defRPr sz="886"/>
            </a:lvl4pPr>
            <a:lvl5pPr marL="1619951" indent="0">
              <a:buNone/>
              <a:defRPr sz="886"/>
            </a:lvl5pPr>
            <a:lvl6pPr marL="2024939" indent="0">
              <a:buNone/>
              <a:defRPr sz="886"/>
            </a:lvl6pPr>
            <a:lvl7pPr marL="2429927" indent="0">
              <a:buNone/>
              <a:defRPr sz="886"/>
            </a:lvl7pPr>
            <a:lvl8pPr marL="2834914" indent="0">
              <a:buNone/>
              <a:defRPr sz="886"/>
            </a:lvl8pPr>
            <a:lvl9pPr marL="3239902" indent="0">
              <a:buNone/>
              <a:defRPr sz="886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441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57200"/>
            <a:ext cx="3483204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987426"/>
            <a:ext cx="5467380" cy="4873625"/>
          </a:xfrm>
        </p:spPr>
        <p:txBody>
          <a:bodyPr anchor="t"/>
          <a:lstStyle>
            <a:lvl1pPr marL="0" indent="0">
              <a:buNone/>
              <a:defRPr sz="2835"/>
            </a:lvl1pPr>
            <a:lvl2pPr marL="404988" indent="0">
              <a:buNone/>
              <a:defRPr sz="2480"/>
            </a:lvl2pPr>
            <a:lvl3pPr marL="809976" indent="0">
              <a:buNone/>
              <a:defRPr sz="2126"/>
            </a:lvl3pPr>
            <a:lvl4pPr marL="1214963" indent="0">
              <a:buNone/>
              <a:defRPr sz="1772"/>
            </a:lvl4pPr>
            <a:lvl5pPr marL="1619951" indent="0">
              <a:buNone/>
              <a:defRPr sz="1772"/>
            </a:lvl5pPr>
            <a:lvl6pPr marL="2024939" indent="0">
              <a:buNone/>
              <a:defRPr sz="1772"/>
            </a:lvl6pPr>
            <a:lvl7pPr marL="2429927" indent="0">
              <a:buNone/>
              <a:defRPr sz="1772"/>
            </a:lvl7pPr>
            <a:lvl8pPr marL="2834914" indent="0">
              <a:buNone/>
              <a:defRPr sz="1772"/>
            </a:lvl8pPr>
            <a:lvl9pPr marL="3239902" indent="0">
              <a:buNone/>
              <a:defRPr sz="1772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057400"/>
            <a:ext cx="3483204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4988" indent="0">
              <a:buNone/>
              <a:defRPr sz="1240"/>
            </a:lvl2pPr>
            <a:lvl3pPr marL="809976" indent="0">
              <a:buNone/>
              <a:defRPr sz="1063"/>
            </a:lvl3pPr>
            <a:lvl4pPr marL="1214963" indent="0">
              <a:buNone/>
              <a:defRPr sz="886"/>
            </a:lvl4pPr>
            <a:lvl5pPr marL="1619951" indent="0">
              <a:buNone/>
              <a:defRPr sz="886"/>
            </a:lvl5pPr>
            <a:lvl6pPr marL="2024939" indent="0">
              <a:buNone/>
              <a:defRPr sz="886"/>
            </a:lvl6pPr>
            <a:lvl7pPr marL="2429927" indent="0">
              <a:buNone/>
              <a:defRPr sz="886"/>
            </a:lvl7pPr>
            <a:lvl8pPr marL="2834914" indent="0">
              <a:buNone/>
              <a:defRPr sz="886"/>
            </a:lvl8pPr>
            <a:lvl9pPr marL="3239902" indent="0">
              <a:buNone/>
              <a:defRPr sz="886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636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65126"/>
            <a:ext cx="93147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825625"/>
            <a:ext cx="931479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6356351"/>
            <a:ext cx="24299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6356351"/>
            <a:ext cx="3644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6356351"/>
            <a:ext cx="24299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46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09976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494" indent="-202494" algn="l" defTabSz="809976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07482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469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457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822445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227433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632420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3037408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442396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1pPr>
      <a:lvl2pPr marL="404988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2pPr>
      <a:lvl3pPr marL="809976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3pPr>
      <a:lvl4pPr marL="1214963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619951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024939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429927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2834914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239902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10799762" cy="327990"/>
          </a:xfrm>
        </p:spPr>
        <p:txBody>
          <a:bodyPr vert="horz" lIns="90000" tIns="45720" rIns="270000" bIns="108000" rtlCol="0" anchor="ctr"/>
          <a:lstStyle/>
          <a:p>
            <a:pPr algn="r"/>
            <a:r>
              <a:rPr lang="fr-FR" dirty="0" smtClean="0"/>
              <a:t>Thème 3/Chapitre 17 • </a:t>
            </a:r>
            <a:r>
              <a:rPr lang="fr-FR" dirty="0"/>
              <a:t>Origine de l’ATP </a:t>
            </a:r>
            <a:r>
              <a:rPr lang="fr-FR" dirty="0" smtClean="0"/>
              <a:t>nécessaire à </a:t>
            </a:r>
            <a:r>
              <a:rPr lang="fr-FR" dirty="0"/>
              <a:t>la contraction de la </a:t>
            </a:r>
            <a:r>
              <a:rPr lang="fr-FR" dirty="0" smtClean="0"/>
              <a:t>cellule musculaire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523241" y="2266107"/>
            <a:ext cx="445023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b="1" dirty="0">
                <a:solidFill>
                  <a:srgbClr val="0070C0"/>
                </a:solidFill>
                <a:ea typeface="Verdana" panose="020B0604030504040204" pitchFamily="34" charset="0"/>
              </a:rPr>
              <a:t>ATP</a:t>
            </a:r>
            <a:endParaRPr lang="fr-FR" sz="1000" dirty="0">
              <a:solidFill>
                <a:srgbClr val="0070C0"/>
              </a:solidFill>
              <a:ea typeface="Verdana" panose="020B060403050404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4240225" y="2856915"/>
            <a:ext cx="902111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539E38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b="1" dirty="0">
                <a:solidFill>
                  <a:srgbClr val="539E38"/>
                </a:solidFill>
                <a:ea typeface="Verdana" panose="020B0604030504040204" pitchFamily="34" charset="0"/>
              </a:rPr>
              <a:t>Régénération</a:t>
            </a:r>
            <a:endParaRPr lang="fr-FR" sz="1000" b="1" baseline="30000" dirty="0">
              <a:solidFill>
                <a:srgbClr val="539E38"/>
              </a:solidFill>
              <a:ea typeface="Verdana" panose="020B060403050404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6312386" y="2856915"/>
            <a:ext cx="739778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b="1" dirty="0">
                <a:solidFill>
                  <a:schemeClr val="accent2"/>
                </a:solidFill>
                <a:ea typeface="Verdana" panose="020B0604030504040204" pitchFamily="34" charset="0"/>
              </a:rPr>
              <a:t>Utilisation</a:t>
            </a:r>
            <a:endParaRPr lang="fr-FR" sz="1000" dirty="0">
              <a:solidFill>
                <a:schemeClr val="accent2"/>
              </a:solidFill>
              <a:ea typeface="Verdana" panose="020B060403050404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399000" y="3471170"/>
            <a:ext cx="622948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b="1" dirty="0">
                <a:solidFill>
                  <a:srgbClr val="0070C0"/>
                </a:solidFill>
                <a:ea typeface="Verdana" panose="020B0604030504040204" pitchFamily="34" charset="0"/>
              </a:rPr>
              <a:t>ADP + Pi</a:t>
            </a:r>
            <a:endParaRPr lang="fr-FR" sz="1000" dirty="0">
              <a:solidFill>
                <a:srgbClr val="0070C0"/>
              </a:solidFill>
              <a:ea typeface="Verdana" panose="020B0604030504040204" pitchFamily="34" charset="0"/>
            </a:endParaRPr>
          </a:p>
        </p:txBody>
      </p:sp>
      <p:sp>
        <p:nvSpPr>
          <p:cNvPr id="19" name="Arc 18"/>
          <p:cNvSpPr/>
          <p:nvPr/>
        </p:nvSpPr>
        <p:spPr>
          <a:xfrm rot="16200000">
            <a:off x="5000696" y="2559920"/>
            <a:ext cx="1256728" cy="899883"/>
          </a:xfrm>
          <a:prstGeom prst="arc">
            <a:avLst>
              <a:gd name="adj1" fmla="val 12241492"/>
              <a:gd name="adj2" fmla="val 20964964"/>
            </a:avLst>
          </a:prstGeom>
          <a:ln w="12700">
            <a:solidFill>
              <a:srgbClr val="539E38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4000" rIns="54000" rtlCol="0" anchor="ctr"/>
          <a:lstStyle/>
          <a:p>
            <a:pPr algn="ctr"/>
            <a:endParaRPr lang="fr-FR" sz="1000"/>
          </a:p>
        </p:txBody>
      </p:sp>
      <p:sp>
        <p:nvSpPr>
          <p:cNvPr id="25" name="Arc 24"/>
          <p:cNvSpPr/>
          <p:nvPr/>
        </p:nvSpPr>
        <p:spPr>
          <a:xfrm rot="5400000" flipH="1">
            <a:off x="5210638" y="2560325"/>
            <a:ext cx="1256728" cy="899883"/>
          </a:xfrm>
          <a:prstGeom prst="arc">
            <a:avLst>
              <a:gd name="adj1" fmla="val 11928980"/>
              <a:gd name="adj2" fmla="val 20835607"/>
            </a:avLst>
          </a:prstGeom>
          <a:ln w="12700">
            <a:solidFill>
              <a:schemeClr val="accent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54000" rIns="54000" rtlCol="0" anchor="ctr"/>
          <a:lstStyle/>
          <a:p>
            <a:pPr algn="ctr"/>
            <a:endParaRPr lang="fr-FR" sz="1000"/>
          </a:p>
        </p:txBody>
      </p:sp>
      <p:sp>
        <p:nvSpPr>
          <p:cNvPr id="14" name="ZoneTexte 13"/>
          <p:cNvSpPr txBox="1"/>
          <p:nvPr/>
        </p:nvSpPr>
        <p:spPr>
          <a:xfrm>
            <a:off x="7391797" y="2772680"/>
            <a:ext cx="870171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b="1" dirty="0">
                <a:ea typeface="Verdana" panose="020B0604030504040204" pitchFamily="34" charset="0"/>
              </a:rPr>
              <a:t>Libération d’énergie</a:t>
            </a:r>
            <a:endParaRPr lang="fr-FR" sz="1000" b="1" dirty="0">
              <a:ea typeface="Verdana" panose="020B060403050404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326462" y="1966571"/>
            <a:ext cx="72511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Chaleur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326463" y="3709921"/>
            <a:ext cx="857998" cy="586145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Travail cellulaire : métabolisme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709235" y="2604290"/>
            <a:ext cx="934665" cy="748963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539E38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Anaérobie lactique : fermentation lactique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879706" y="1510279"/>
            <a:ext cx="1239140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539E38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Hydrolyse de la </a:t>
            </a:r>
            <a:r>
              <a:rPr lang="fr-FR" sz="1000" dirty="0" err="1">
                <a:ea typeface="Verdana" panose="020B0604030504040204" pitchFamily="34" charset="0"/>
              </a:rPr>
              <a:t>phosphocréatine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718924" y="4203597"/>
            <a:ext cx="1521301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539E38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Aérobie : respiration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021030" y="2772679"/>
            <a:ext cx="934665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539E38"/>
            </a:solidFill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b="1" dirty="0">
                <a:ea typeface="Verdana" panose="020B0604030504040204" pitchFamily="34" charset="0"/>
              </a:rPr>
              <a:t>Apports d’énergie</a:t>
            </a:r>
            <a:endParaRPr lang="fr-FR" sz="1000" b="1" dirty="0"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9509719" y="1885161"/>
            <a:ext cx="1031099" cy="423327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000" dirty="0">
                <a:ea typeface="Verdana" panose="020B0604030504040204" pitchFamily="34" charset="0"/>
              </a:rPr>
              <a:t>Forme d’énergie non mobilisable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9509719" y="3483811"/>
            <a:ext cx="1290044" cy="423327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000" dirty="0">
                <a:ea typeface="Verdana" panose="020B0604030504040204" pitchFamily="34" charset="0"/>
              </a:rPr>
              <a:t>Mouvements actine-myosine : contraction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9509719" y="4118802"/>
            <a:ext cx="1225308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000" dirty="0">
                <a:ea typeface="Verdana" panose="020B0604030504040204" pitchFamily="34" charset="0"/>
              </a:rPr>
              <a:t>Synthèses cellulaires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8280824" y="4717031"/>
            <a:ext cx="949275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DOPAGE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420161" y="304495"/>
            <a:ext cx="1198784" cy="586145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Effet immédiat </a:t>
            </a:r>
            <a:r>
              <a:rPr lang="fr-FR" sz="1000" dirty="0" smtClean="0">
                <a:ea typeface="Verdana" panose="020B0604030504040204" pitchFamily="34" charset="0"/>
              </a:rPr>
              <a:t/>
            </a:r>
            <a:br>
              <a:rPr lang="fr-FR" sz="1000" dirty="0" smtClean="0">
                <a:ea typeface="Verdana" panose="020B0604030504040204" pitchFamily="34" charset="0"/>
              </a:rPr>
            </a:br>
            <a:r>
              <a:rPr lang="fr-FR" sz="1000" dirty="0" smtClean="0">
                <a:ea typeface="Verdana" panose="020B0604030504040204" pitchFamily="34" charset="0"/>
              </a:rPr>
              <a:t>mais </a:t>
            </a:r>
            <a:r>
              <a:rPr lang="fr-FR" sz="1000" dirty="0">
                <a:ea typeface="Verdana" panose="020B0604030504040204" pitchFamily="34" charset="0"/>
              </a:rPr>
              <a:t>bref </a:t>
            </a:r>
            <a:r>
              <a:rPr lang="fr-FR" sz="1000" dirty="0" smtClean="0">
                <a:ea typeface="Verdana" panose="020B0604030504040204" pitchFamily="34" charset="0"/>
              </a:rPr>
              <a:t/>
            </a:r>
            <a:br>
              <a:rPr lang="fr-FR" sz="1000" dirty="0" smtClean="0">
                <a:ea typeface="Verdana" panose="020B0604030504040204" pitchFamily="34" charset="0"/>
              </a:rPr>
            </a:br>
            <a:r>
              <a:rPr lang="fr-FR" sz="1000" dirty="0" smtClean="0">
                <a:ea typeface="Verdana" panose="020B0604030504040204" pitchFamily="34" charset="0"/>
              </a:rPr>
              <a:t>(</a:t>
            </a:r>
            <a:r>
              <a:rPr lang="fr-FR" sz="1000" dirty="0">
                <a:ea typeface="Verdana" panose="020B0604030504040204" pitchFamily="34" charset="0"/>
              </a:rPr>
              <a:t>quelques secondes)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2916023" y="303046"/>
            <a:ext cx="1165270" cy="586145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Limité par les réserves de créatine phosphate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4378371" y="301539"/>
            <a:ext cx="1010689" cy="586145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Types d’efforts : musculation, haltérophilie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1349484" y="5120195"/>
            <a:ext cx="871133" cy="586145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Oxydation complète </a:t>
            </a:r>
            <a:r>
              <a:rPr lang="fr-FR" sz="1000" dirty="0" smtClean="0">
                <a:ea typeface="Verdana" panose="020B0604030504040204" pitchFamily="34" charset="0"/>
              </a:rPr>
              <a:t/>
            </a:r>
            <a:br>
              <a:rPr lang="fr-FR" sz="1000" dirty="0" smtClean="0">
                <a:ea typeface="Verdana" panose="020B0604030504040204" pitchFamily="34" charset="0"/>
              </a:rPr>
            </a:br>
            <a:r>
              <a:rPr lang="fr-FR" sz="1000" dirty="0" smtClean="0">
                <a:ea typeface="Verdana" panose="020B0604030504040204" pitchFamily="34" charset="0"/>
              </a:rPr>
              <a:t>du </a:t>
            </a:r>
            <a:r>
              <a:rPr lang="fr-FR" sz="1000" dirty="0">
                <a:ea typeface="Verdana" panose="020B0604030504040204" pitchFamily="34" charset="0"/>
              </a:rPr>
              <a:t>glucose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2381217" y="5118746"/>
            <a:ext cx="1045529" cy="586145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Délai d’intervention plus grand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3587345" y="5125656"/>
            <a:ext cx="1045529" cy="423327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Rendement </a:t>
            </a:r>
            <a:r>
              <a:rPr lang="fr-FR" sz="1000" dirty="0" smtClean="0">
                <a:ea typeface="Verdana" panose="020B0604030504040204" pitchFamily="34" charset="0"/>
              </a:rPr>
              <a:t/>
            </a:r>
            <a:br>
              <a:rPr lang="fr-FR" sz="1000" dirty="0" smtClean="0">
                <a:ea typeface="Verdana" panose="020B0604030504040204" pitchFamily="34" charset="0"/>
              </a:rPr>
            </a:br>
            <a:r>
              <a:rPr lang="fr-FR" sz="1000" dirty="0" smtClean="0">
                <a:ea typeface="Verdana" panose="020B0604030504040204" pitchFamily="34" charset="0"/>
              </a:rPr>
              <a:t>plus </a:t>
            </a:r>
            <a:r>
              <a:rPr lang="fr-FR" sz="1000" dirty="0">
                <a:ea typeface="Verdana" panose="020B0604030504040204" pitchFamily="34" charset="0"/>
              </a:rPr>
              <a:t>important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4793473" y="5135040"/>
            <a:ext cx="1045529" cy="423327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ctr"/>
            <a:r>
              <a:rPr lang="fr-FR" sz="1000" dirty="0">
                <a:ea typeface="Verdana" panose="020B0604030504040204" pitchFamily="34" charset="0"/>
              </a:rPr>
              <a:t>Type d’effort : endurance</a:t>
            </a:r>
            <a:endParaRPr lang="fr-FR" sz="1000" dirty="0">
              <a:ea typeface="Verdana" panose="020B0604030504040204" pitchFamily="34" charset="0"/>
            </a:endParaRPr>
          </a:p>
        </p:txBody>
      </p:sp>
      <p:cxnSp>
        <p:nvCxnSpPr>
          <p:cNvPr id="7" name="Connecteur droit avec flèche 6"/>
          <p:cNvCxnSpPr>
            <a:stCxn id="38" idx="3"/>
            <a:endCxn id="14" idx="1"/>
          </p:cNvCxnSpPr>
          <p:nvPr/>
        </p:nvCxnSpPr>
        <p:spPr>
          <a:xfrm flipV="1">
            <a:off x="7052164" y="2984344"/>
            <a:ext cx="339633" cy="2826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14" idx="3"/>
            <a:endCxn id="15" idx="2"/>
          </p:cNvCxnSpPr>
          <p:nvPr/>
        </p:nvCxnSpPr>
        <p:spPr>
          <a:xfrm flipV="1">
            <a:off x="8261968" y="2227080"/>
            <a:ext cx="427050" cy="757264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14" idx="3"/>
            <a:endCxn id="16" idx="0"/>
          </p:cNvCxnSpPr>
          <p:nvPr/>
        </p:nvCxnSpPr>
        <p:spPr>
          <a:xfrm>
            <a:off x="8261968" y="2984344"/>
            <a:ext cx="493494" cy="725577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16" idx="3"/>
            <a:endCxn id="27" idx="1"/>
          </p:cNvCxnSpPr>
          <p:nvPr/>
        </p:nvCxnSpPr>
        <p:spPr>
          <a:xfrm flipV="1">
            <a:off x="9184461" y="3695475"/>
            <a:ext cx="325258" cy="307519"/>
          </a:xfrm>
          <a:prstGeom prst="straightConnector1">
            <a:avLst/>
          </a:prstGeom>
          <a:ln w="127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stCxn id="16" idx="3"/>
            <a:endCxn id="28" idx="1"/>
          </p:cNvCxnSpPr>
          <p:nvPr/>
        </p:nvCxnSpPr>
        <p:spPr>
          <a:xfrm>
            <a:off x="9184461" y="4002994"/>
            <a:ext cx="325258" cy="246063"/>
          </a:xfrm>
          <a:prstGeom prst="straightConnector1">
            <a:avLst/>
          </a:prstGeom>
          <a:ln w="127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15" idx="3"/>
            <a:endCxn id="26" idx="1"/>
          </p:cNvCxnSpPr>
          <p:nvPr/>
        </p:nvCxnSpPr>
        <p:spPr>
          <a:xfrm flipV="1">
            <a:off x="9051574" y="2096825"/>
            <a:ext cx="458145" cy="1"/>
          </a:xfrm>
          <a:prstGeom prst="straightConnector1">
            <a:avLst/>
          </a:prstGeom>
          <a:ln w="127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>
            <a:stCxn id="16" idx="2"/>
            <a:endCxn id="29" idx="0"/>
          </p:cNvCxnSpPr>
          <p:nvPr/>
        </p:nvCxnSpPr>
        <p:spPr>
          <a:xfrm>
            <a:off x="8755462" y="4296066"/>
            <a:ext cx="0" cy="420965"/>
          </a:xfrm>
          <a:prstGeom prst="straightConnector1">
            <a:avLst/>
          </a:prstGeom>
          <a:ln w="1270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>
            <a:stCxn id="29" idx="2"/>
            <a:endCxn id="99" idx="0"/>
          </p:cNvCxnSpPr>
          <p:nvPr/>
        </p:nvCxnSpPr>
        <p:spPr>
          <a:xfrm>
            <a:off x="8755462" y="4977540"/>
            <a:ext cx="0" cy="416122"/>
          </a:xfrm>
          <a:prstGeom prst="straightConnector1">
            <a:avLst/>
          </a:prstGeom>
          <a:ln w="127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>
            <a:stCxn id="22" idx="1"/>
            <a:endCxn id="24" idx="3"/>
          </p:cNvCxnSpPr>
          <p:nvPr/>
        </p:nvCxnSpPr>
        <p:spPr>
          <a:xfrm flipH="1" flipV="1">
            <a:off x="3955695" y="2984343"/>
            <a:ext cx="284530" cy="2827"/>
          </a:xfrm>
          <a:prstGeom prst="straightConnector1">
            <a:avLst/>
          </a:prstGeom>
          <a:ln w="12700">
            <a:solidFill>
              <a:srgbClr val="539E38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>
            <a:stCxn id="24" idx="1"/>
            <a:endCxn id="18" idx="3"/>
          </p:cNvCxnSpPr>
          <p:nvPr/>
        </p:nvCxnSpPr>
        <p:spPr>
          <a:xfrm flipH="1" flipV="1">
            <a:off x="2643900" y="2978772"/>
            <a:ext cx="377130" cy="5571"/>
          </a:xfrm>
          <a:prstGeom prst="straightConnector1">
            <a:avLst/>
          </a:prstGeom>
          <a:ln w="12700">
            <a:solidFill>
              <a:srgbClr val="539E38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stCxn id="24" idx="0"/>
            <a:endCxn id="20" idx="2"/>
          </p:cNvCxnSpPr>
          <p:nvPr/>
        </p:nvCxnSpPr>
        <p:spPr>
          <a:xfrm flipV="1">
            <a:off x="3488363" y="1933606"/>
            <a:ext cx="10913" cy="839073"/>
          </a:xfrm>
          <a:prstGeom prst="straightConnector1">
            <a:avLst/>
          </a:prstGeom>
          <a:ln w="12700">
            <a:solidFill>
              <a:srgbClr val="539E38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stCxn id="24" idx="2"/>
            <a:endCxn id="23" idx="0"/>
          </p:cNvCxnSpPr>
          <p:nvPr/>
        </p:nvCxnSpPr>
        <p:spPr>
          <a:xfrm flipH="1">
            <a:off x="3479575" y="3196006"/>
            <a:ext cx="8788" cy="1007591"/>
          </a:xfrm>
          <a:prstGeom prst="straightConnector1">
            <a:avLst/>
          </a:prstGeom>
          <a:ln w="12700">
            <a:solidFill>
              <a:srgbClr val="539E38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>
            <a:stCxn id="20" idx="0"/>
            <a:endCxn id="30" idx="2"/>
          </p:cNvCxnSpPr>
          <p:nvPr/>
        </p:nvCxnSpPr>
        <p:spPr>
          <a:xfrm flipH="1" flipV="1">
            <a:off x="2019553" y="890640"/>
            <a:ext cx="1479723" cy="619639"/>
          </a:xfrm>
          <a:prstGeom prst="straightConnector1">
            <a:avLst/>
          </a:prstGeom>
          <a:ln w="12700">
            <a:solidFill>
              <a:srgbClr val="539E3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avec flèche 72"/>
          <p:cNvCxnSpPr>
            <a:stCxn id="20" idx="0"/>
            <a:endCxn id="31" idx="2"/>
          </p:cNvCxnSpPr>
          <p:nvPr/>
        </p:nvCxnSpPr>
        <p:spPr>
          <a:xfrm flipH="1" flipV="1">
            <a:off x="3498658" y="889191"/>
            <a:ext cx="618" cy="621088"/>
          </a:xfrm>
          <a:prstGeom prst="straightConnector1">
            <a:avLst/>
          </a:prstGeom>
          <a:ln w="12700">
            <a:solidFill>
              <a:srgbClr val="539E3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>
            <a:stCxn id="20" idx="0"/>
            <a:endCxn id="32" idx="2"/>
          </p:cNvCxnSpPr>
          <p:nvPr/>
        </p:nvCxnSpPr>
        <p:spPr>
          <a:xfrm flipV="1">
            <a:off x="3499276" y="887684"/>
            <a:ext cx="1384440" cy="622595"/>
          </a:xfrm>
          <a:prstGeom prst="straightConnector1">
            <a:avLst/>
          </a:prstGeom>
          <a:ln w="12700">
            <a:solidFill>
              <a:srgbClr val="539E3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/>
          <p:cNvCxnSpPr>
            <a:stCxn id="23" idx="2"/>
            <a:endCxn id="33" idx="0"/>
          </p:cNvCxnSpPr>
          <p:nvPr/>
        </p:nvCxnSpPr>
        <p:spPr>
          <a:xfrm flipH="1">
            <a:off x="1785051" y="4464106"/>
            <a:ext cx="1694524" cy="656089"/>
          </a:xfrm>
          <a:prstGeom prst="straightConnector1">
            <a:avLst/>
          </a:prstGeom>
          <a:ln w="12700">
            <a:solidFill>
              <a:srgbClr val="539E3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>
            <a:stCxn id="23" idx="2"/>
            <a:endCxn id="34" idx="0"/>
          </p:cNvCxnSpPr>
          <p:nvPr/>
        </p:nvCxnSpPr>
        <p:spPr>
          <a:xfrm flipH="1">
            <a:off x="2903982" y="4464106"/>
            <a:ext cx="575593" cy="654640"/>
          </a:xfrm>
          <a:prstGeom prst="straightConnector1">
            <a:avLst/>
          </a:prstGeom>
          <a:ln w="12700">
            <a:solidFill>
              <a:srgbClr val="539E3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>
            <a:stCxn id="23" idx="2"/>
            <a:endCxn id="35" idx="0"/>
          </p:cNvCxnSpPr>
          <p:nvPr/>
        </p:nvCxnSpPr>
        <p:spPr>
          <a:xfrm>
            <a:off x="3479575" y="4464106"/>
            <a:ext cx="630535" cy="661550"/>
          </a:xfrm>
          <a:prstGeom prst="straightConnector1">
            <a:avLst/>
          </a:prstGeom>
          <a:ln w="12700">
            <a:solidFill>
              <a:srgbClr val="539E3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88"/>
          <p:cNvCxnSpPr>
            <a:stCxn id="23" idx="2"/>
            <a:endCxn id="36" idx="0"/>
          </p:cNvCxnSpPr>
          <p:nvPr/>
        </p:nvCxnSpPr>
        <p:spPr>
          <a:xfrm>
            <a:off x="3479575" y="4464106"/>
            <a:ext cx="1836663" cy="670934"/>
          </a:xfrm>
          <a:prstGeom prst="straightConnector1">
            <a:avLst/>
          </a:prstGeom>
          <a:ln w="12700">
            <a:solidFill>
              <a:srgbClr val="539E3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Ellipse 98"/>
          <p:cNvSpPr/>
          <p:nvPr/>
        </p:nvSpPr>
        <p:spPr>
          <a:xfrm>
            <a:off x="7723727" y="5393662"/>
            <a:ext cx="2063469" cy="631597"/>
          </a:xfrm>
          <a:prstGeom prst="ellipse">
            <a:avLst/>
          </a:prstGeom>
          <a:noFill/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000" tIns="45720" rIns="54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000" dirty="0">
                <a:solidFill>
                  <a:schemeClr val="tx1"/>
                </a:solidFill>
                <a:ea typeface="Verdana" panose="020B0604030504040204" pitchFamily="34" charset="0"/>
              </a:rPr>
              <a:t>Substances exogènes (ex : stéroïdes de synthèse)</a:t>
            </a:r>
            <a:endParaRPr lang="fr-FR" sz="1000" dirty="0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sp>
        <p:nvSpPr>
          <p:cNvPr id="102" name="ZoneTexte 101"/>
          <p:cNvSpPr txBox="1"/>
          <p:nvPr/>
        </p:nvSpPr>
        <p:spPr>
          <a:xfrm>
            <a:off x="62613" y="2242852"/>
            <a:ext cx="1273597" cy="423327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r"/>
            <a:r>
              <a:rPr lang="fr-FR" sz="1000" dirty="0">
                <a:ea typeface="Verdana" panose="020B0604030504040204" pitchFamily="34" charset="0"/>
              </a:rPr>
              <a:t>Oxydation incomplète du glucose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03" name="ZoneTexte 102"/>
          <p:cNvSpPr txBox="1"/>
          <p:nvPr/>
        </p:nvSpPr>
        <p:spPr>
          <a:xfrm>
            <a:off x="227060" y="2846132"/>
            <a:ext cx="1104308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r"/>
            <a:r>
              <a:rPr lang="fr-FR" sz="1000" dirty="0">
                <a:ea typeface="Verdana" panose="020B0604030504040204" pitchFamily="34" charset="0"/>
              </a:rPr>
              <a:t>Rendement faible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04" name="ZoneTexte 103"/>
          <p:cNvSpPr txBox="1"/>
          <p:nvPr/>
        </p:nvSpPr>
        <p:spPr>
          <a:xfrm>
            <a:off x="227060" y="3286594"/>
            <a:ext cx="1107683" cy="423327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r"/>
            <a:r>
              <a:rPr lang="fr-FR" sz="1000" dirty="0">
                <a:ea typeface="Verdana" panose="020B0604030504040204" pitchFamily="34" charset="0"/>
              </a:rPr>
              <a:t>Type d’effort : course de vitesse</a:t>
            </a:r>
            <a:endParaRPr lang="fr-FR" sz="1000" dirty="0">
              <a:ea typeface="Verdana" panose="020B0604030504040204" pitchFamily="34" charset="0"/>
            </a:endParaRPr>
          </a:p>
        </p:txBody>
      </p:sp>
      <p:cxnSp>
        <p:nvCxnSpPr>
          <p:cNvPr id="136" name="Connecteur droit avec flèche 135"/>
          <p:cNvCxnSpPr>
            <a:stCxn id="18" idx="1"/>
            <a:endCxn id="102" idx="3"/>
          </p:cNvCxnSpPr>
          <p:nvPr/>
        </p:nvCxnSpPr>
        <p:spPr>
          <a:xfrm flipH="1" flipV="1">
            <a:off x="1336210" y="2454516"/>
            <a:ext cx="373025" cy="524256"/>
          </a:xfrm>
          <a:prstGeom prst="straightConnector1">
            <a:avLst/>
          </a:prstGeom>
          <a:ln w="12700">
            <a:solidFill>
              <a:srgbClr val="539E3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cteur droit avec flèche 138"/>
          <p:cNvCxnSpPr>
            <a:stCxn id="18" idx="1"/>
            <a:endCxn id="103" idx="3"/>
          </p:cNvCxnSpPr>
          <p:nvPr/>
        </p:nvCxnSpPr>
        <p:spPr>
          <a:xfrm flipH="1" flipV="1">
            <a:off x="1331368" y="2976387"/>
            <a:ext cx="377867" cy="2385"/>
          </a:xfrm>
          <a:prstGeom prst="straightConnector1">
            <a:avLst/>
          </a:prstGeom>
          <a:ln w="12700">
            <a:solidFill>
              <a:srgbClr val="539E3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avec flèche 141"/>
          <p:cNvCxnSpPr>
            <a:stCxn id="18" idx="1"/>
            <a:endCxn id="104" idx="3"/>
          </p:cNvCxnSpPr>
          <p:nvPr/>
        </p:nvCxnSpPr>
        <p:spPr>
          <a:xfrm flipH="1">
            <a:off x="1334743" y="2978772"/>
            <a:ext cx="374492" cy="519486"/>
          </a:xfrm>
          <a:prstGeom prst="straightConnector1">
            <a:avLst/>
          </a:prstGeom>
          <a:ln w="12700">
            <a:solidFill>
              <a:srgbClr val="539E3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</TotalTime>
  <Words>114</Words>
  <Application>Microsoft Office PowerPoint</Application>
  <PresentationFormat>Personnalisé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39</cp:revision>
  <dcterms:created xsi:type="dcterms:W3CDTF">2020-07-22T16:32:13Z</dcterms:created>
  <dcterms:modified xsi:type="dcterms:W3CDTF">2020-07-27T20:47:07Z</dcterms:modified>
</cp:coreProperties>
</file>