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BF33"/>
    <a:srgbClr val="BBDC44"/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39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3/Chapitre 19 • Comportement et stress </a:t>
            </a:r>
            <a:r>
              <a:rPr lang="fr-FR" dirty="0" smtClean="0"/>
              <a:t>: l’adaptabilité </a:t>
            </a:r>
            <a:r>
              <a:rPr lang="fr-FR" dirty="0"/>
              <a:t>de l’organisme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426336" y="2701998"/>
            <a:ext cx="989279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dirty="0">
                <a:ea typeface="Verdana" panose="020B0604030504040204" pitchFamily="34" charset="0"/>
              </a:rPr>
              <a:t>Adaptabilité</a:t>
            </a:r>
          </a:p>
          <a:p>
            <a:r>
              <a:rPr lang="fr-FR" sz="1100" dirty="0">
                <a:ea typeface="Verdana" panose="020B0604030504040204" pitchFamily="34" charset="0"/>
              </a:rPr>
              <a:t>physiologique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843976" y="2093330"/>
            <a:ext cx="829172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dirty="0">
                <a:ea typeface="Verdana" panose="020B0604030504040204" pitchFamily="34" charset="0"/>
              </a:rPr>
              <a:t>Réponse</a:t>
            </a:r>
          </a:p>
          <a:p>
            <a:r>
              <a:rPr lang="fr-FR" sz="1100" dirty="0">
                <a:ea typeface="Verdana" panose="020B0604030504040204" pitchFamily="34" charset="0"/>
              </a:rPr>
              <a:t>immédiate</a:t>
            </a:r>
          </a:p>
        </p:txBody>
      </p:sp>
      <p:cxnSp>
        <p:nvCxnSpPr>
          <p:cNvPr id="13" name="Connecteur droit 12"/>
          <p:cNvCxnSpPr>
            <a:stCxn id="9" idx="3"/>
            <a:endCxn id="10" idx="1"/>
          </p:cNvCxnSpPr>
          <p:nvPr/>
        </p:nvCxnSpPr>
        <p:spPr>
          <a:xfrm flipV="1">
            <a:off x="2415615" y="2321275"/>
            <a:ext cx="428361" cy="608668"/>
          </a:xfrm>
          <a:prstGeom prst="line">
            <a:avLst/>
          </a:prstGeom>
          <a:ln w="12700">
            <a:solidFill>
              <a:srgbClr val="92D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2847104" y="3447586"/>
            <a:ext cx="829173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Réponse plus tardive</a:t>
            </a:r>
            <a:endParaRPr lang="fr-FR" sz="1100" dirty="0">
              <a:ea typeface="Verdana" panose="020B0604030504040204" pitchFamily="34" charset="0"/>
            </a:endParaRPr>
          </a:p>
        </p:txBody>
      </p:sp>
      <p:cxnSp>
        <p:nvCxnSpPr>
          <p:cNvPr id="33" name="Connecteur droit 32"/>
          <p:cNvCxnSpPr>
            <a:stCxn id="9" idx="3"/>
            <a:endCxn id="31" idx="1"/>
          </p:cNvCxnSpPr>
          <p:nvPr/>
        </p:nvCxnSpPr>
        <p:spPr>
          <a:xfrm>
            <a:off x="2415615" y="2929943"/>
            <a:ext cx="431489" cy="745588"/>
          </a:xfrm>
          <a:prstGeom prst="line">
            <a:avLst/>
          </a:prstGeom>
          <a:ln w="12700">
            <a:solidFill>
              <a:srgbClr val="92D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314539" y="2563601"/>
            <a:ext cx="812625" cy="73268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300" dirty="0">
                <a:solidFill>
                  <a:srgbClr val="7CBF33"/>
                </a:solidFill>
                <a:ea typeface="Verdana" panose="020B0604030504040204" pitchFamily="34" charset="0"/>
              </a:rPr>
              <a:t>Agent</a:t>
            </a:r>
          </a:p>
          <a:p>
            <a:pPr algn="ctr"/>
            <a:r>
              <a:rPr lang="fr-FR" sz="1300" dirty="0" err="1">
                <a:solidFill>
                  <a:srgbClr val="7CBF33"/>
                </a:solidFill>
                <a:ea typeface="Verdana" panose="020B0604030504040204" pitchFamily="34" charset="0"/>
              </a:rPr>
              <a:t>s</a:t>
            </a:r>
            <a:r>
              <a:rPr lang="fr-FR" sz="1300" dirty="0" err="1" smtClean="0">
                <a:solidFill>
                  <a:srgbClr val="7CBF33"/>
                </a:solidFill>
                <a:ea typeface="Verdana" panose="020B0604030504040204" pitchFamily="34" charset="0"/>
              </a:rPr>
              <a:t>tresseur</a:t>
            </a:r>
            <a:r>
              <a:rPr lang="fr-FR" sz="1300" dirty="0" smtClean="0">
                <a:solidFill>
                  <a:srgbClr val="7CBF33"/>
                </a:solidFill>
                <a:ea typeface="Verdana" panose="020B0604030504040204" pitchFamily="34" charset="0"/>
              </a:rPr>
              <a:t> ponctuel</a:t>
            </a:r>
            <a:endParaRPr lang="fr-FR" sz="1300" dirty="0">
              <a:solidFill>
                <a:srgbClr val="7CBF33"/>
              </a:solidFill>
              <a:ea typeface="Verdana" panose="020B0604030504040204" pitchFamily="34" charset="0"/>
            </a:endParaRPr>
          </a:p>
        </p:txBody>
      </p:sp>
      <p:cxnSp>
        <p:nvCxnSpPr>
          <p:cNvPr id="12" name="Connecteur droit 11"/>
          <p:cNvCxnSpPr>
            <a:stCxn id="11" idx="3"/>
            <a:endCxn id="9" idx="1"/>
          </p:cNvCxnSpPr>
          <p:nvPr/>
        </p:nvCxnSpPr>
        <p:spPr>
          <a:xfrm>
            <a:off x="1127164" y="2929942"/>
            <a:ext cx="299172" cy="1"/>
          </a:xfrm>
          <a:prstGeom prst="line">
            <a:avLst/>
          </a:prstGeom>
          <a:ln w="12700">
            <a:solidFill>
              <a:srgbClr val="92D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4976559" y="2001869"/>
            <a:ext cx="1110103" cy="6349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Stimulation du système nerveux sympathique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6342135" y="1915933"/>
            <a:ext cx="1353159" cy="8140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Libération d’adrénaline par les glandes médullosurrénales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8147251" y="1663587"/>
            <a:ext cx="1346606" cy="6349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Augmentation des fréquences cardiaque et respiratoire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8319127" y="2769019"/>
            <a:ext cx="1002853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Augmentation de la glycémie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3928621" y="2001869"/>
            <a:ext cx="792466" cy="6349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Activation du système limbique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5121831" y="3353456"/>
            <a:ext cx="964831" cy="6349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Libération d’ACTH par hypophyse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6342135" y="3353456"/>
            <a:ext cx="1353159" cy="6349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Libération de cortisol par les glandes corticosurrénales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8147251" y="3723182"/>
            <a:ext cx="1346606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Inhibition du système immunitaire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3939225" y="3358037"/>
            <a:ext cx="934592" cy="6349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Libération </a:t>
            </a:r>
            <a:r>
              <a:rPr lang="fr-FR" sz="1100" dirty="0" smtClean="0">
                <a:ea typeface="Verdana" panose="020B0604030504040204" pitchFamily="34" charset="0"/>
              </a:rPr>
              <a:t/>
            </a:r>
            <a:br>
              <a:rPr lang="fr-FR" sz="1100" dirty="0" smtClean="0">
                <a:ea typeface="Verdana" panose="020B0604030504040204" pitchFamily="34" charset="0"/>
              </a:rPr>
            </a:br>
            <a:r>
              <a:rPr lang="fr-FR" sz="1100" dirty="0" smtClean="0">
                <a:ea typeface="Verdana" panose="020B0604030504040204" pitchFamily="34" charset="0"/>
              </a:rPr>
              <a:t>de </a:t>
            </a:r>
            <a:r>
              <a:rPr lang="fr-FR" sz="1100" dirty="0" smtClean="0">
                <a:ea typeface="Verdana" panose="020B0604030504040204" pitchFamily="34" charset="0"/>
              </a:rPr>
              <a:t>CRH par hypothalamus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4751694" y="4191014"/>
            <a:ext cx="1529836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A347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Rétrocontrôle négatif</a:t>
            </a:r>
            <a:br>
              <a:rPr lang="fr-FR" sz="1100" dirty="0" smtClean="0">
                <a:ea typeface="Verdana" panose="020B0604030504040204" pitchFamily="34" charset="0"/>
              </a:rPr>
            </a:br>
            <a:r>
              <a:rPr lang="fr-FR" sz="1100" dirty="0" smtClean="0">
                <a:ea typeface="Verdana" panose="020B0604030504040204" pitchFamily="34" charset="0"/>
              </a:rPr>
              <a:t>Résilience</a:t>
            </a:r>
            <a:endParaRPr lang="fr-FR" sz="1100" dirty="0">
              <a:ea typeface="Verdana" panose="020B0604030504040204" pitchFamily="34" charset="0"/>
            </a:endParaRPr>
          </a:p>
        </p:txBody>
      </p:sp>
      <p:cxnSp>
        <p:nvCxnSpPr>
          <p:cNvPr id="48" name="Connecteur droit 47"/>
          <p:cNvCxnSpPr>
            <a:stCxn id="10" idx="3"/>
            <a:endCxn id="32" idx="1"/>
          </p:cNvCxnSpPr>
          <p:nvPr/>
        </p:nvCxnSpPr>
        <p:spPr>
          <a:xfrm flipV="1">
            <a:off x="3673148" y="2319364"/>
            <a:ext cx="255473" cy="1911"/>
          </a:xfrm>
          <a:prstGeom prst="line">
            <a:avLst/>
          </a:prstGeom>
          <a:ln w="127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>
            <a:stCxn id="32" idx="3"/>
            <a:endCxn id="25" idx="1"/>
          </p:cNvCxnSpPr>
          <p:nvPr/>
        </p:nvCxnSpPr>
        <p:spPr>
          <a:xfrm>
            <a:off x="4721087" y="2319364"/>
            <a:ext cx="255472" cy="0"/>
          </a:xfrm>
          <a:prstGeom prst="line">
            <a:avLst/>
          </a:prstGeom>
          <a:ln w="127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>
            <a:stCxn id="25" idx="3"/>
            <a:endCxn id="26" idx="1"/>
          </p:cNvCxnSpPr>
          <p:nvPr/>
        </p:nvCxnSpPr>
        <p:spPr>
          <a:xfrm>
            <a:off x="6086662" y="2319364"/>
            <a:ext cx="255473" cy="3614"/>
          </a:xfrm>
          <a:prstGeom prst="line">
            <a:avLst/>
          </a:prstGeom>
          <a:ln w="127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>
            <a:stCxn id="26" idx="3"/>
            <a:endCxn id="27" idx="1"/>
          </p:cNvCxnSpPr>
          <p:nvPr/>
        </p:nvCxnSpPr>
        <p:spPr>
          <a:xfrm flipV="1">
            <a:off x="7695294" y="1981082"/>
            <a:ext cx="451957" cy="341896"/>
          </a:xfrm>
          <a:prstGeom prst="line">
            <a:avLst/>
          </a:prstGeom>
          <a:ln w="12700">
            <a:solidFill>
              <a:srgbClr val="92D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/>
          <p:cNvCxnSpPr>
            <a:stCxn id="26" idx="3"/>
            <a:endCxn id="28" idx="1"/>
          </p:cNvCxnSpPr>
          <p:nvPr/>
        </p:nvCxnSpPr>
        <p:spPr>
          <a:xfrm>
            <a:off x="7695294" y="2322978"/>
            <a:ext cx="623833" cy="673986"/>
          </a:xfrm>
          <a:prstGeom prst="line">
            <a:avLst/>
          </a:prstGeom>
          <a:ln w="12700">
            <a:solidFill>
              <a:srgbClr val="92D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>
            <a:stCxn id="31" idx="3"/>
            <a:endCxn id="37" idx="1"/>
          </p:cNvCxnSpPr>
          <p:nvPr/>
        </p:nvCxnSpPr>
        <p:spPr>
          <a:xfrm>
            <a:off x="3676277" y="3675531"/>
            <a:ext cx="262948" cy="1"/>
          </a:xfrm>
          <a:prstGeom prst="line">
            <a:avLst/>
          </a:prstGeom>
          <a:ln w="127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78"/>
          <p:cNvCxnSpPr>
            <a:stCxn id="37" idx="3"/>
            <a:endCxn id="34" idx="1"/>
          </p:cNvCxnSpPr>
          <p:nvPr/>
        </p:nvCxnSpPr>
        <p:spPr>
          <a:xfrm flipV="1">
            <a:off x="4873817" y="3670951"/>
            <a:ext cx="248014" cy="4581"/>
          </a:xfrm>
          <a:prstGeom prst="line">
            <a:avLst/>
          </a:prstGeom>
          <a:ln w="127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79"/>
          <p:cNvCxnSpPr>
            <a:stCxn id="34" idx="3"/>
            <a:endCxn id="35" idx="1"/>
          </p:cNvCxnSpPr>
          <p:nvPr/>
        </p:nvCxnSpPr>
        <p:spPr>
          <a:xfrm>
            <a:off x="6086662" y="3670951"/>
            <a:ext cx="255473" cy="0"/>
          </a:xfrm>
          <a:prstGeom prst="line">
            <a:avLst/>
          </a:prstGeom>
          <a:ln w="127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/>
          <p:cNvCxnSpPr>
            <a:stCxn id="35" idx="3"/>
            <a:endCxn id="36" idx="1"/>
          </p:cNvCxnSpPr>
          <p:nvPr/>
        </p:nvCxnSpPr>
        <p:spPr>
          <a:xfrm>
            <a:off x="7695294" y="3670951"/>
            <a:ext cx="451957" cy="280176"/>
          </a:xfrm>
          <a:prstGeom prst="line">
            <a:avLst/>
          </a:prstGeom>
          <a:ln w="12700">
            <a:solidFill>
              <a:srgbClr val="92D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7" name="Groupe 156"/>
          <p:cNvGrpSpPr/>
          <p:nvPr/>
        </p:nvGrpSpPr>
        <p:grpSpPr>
          <a:xfrm>
            <a:off x="6281530" y="4098599"/>
            <a:ext cx="737185" cy="399870"/>
            <a:chOff x="6281530" y="4001083"/>
            <a:chExt cx="737185" cy="399870"/>
          </a:xfrm>
        </p:grpSpPr>
        <p:cxnSp>
          <p:nvCxnSpPr>
            <p:cNvPr id="140" name="Connecteur droit 139"/>
            <p:cNvCxnSpPr>
              <a:stCxn id="38" idx="3"/>
            </p:cNvCxnSpPr>
            <p:nvPr/>
          </p:nvCxnSpPr>
          <p:spPr>
            <a:xfrm flipV="1">
              <a:off x="6281530" y="4394938"/>
              <a:ext cx="737184" cy="6015"/>
            </a:xfrm>
            <a:prstGeom prst="line">
              <a:avLst/>
            </a:prstGeom>
            <a:ln w="12700">
              <a:solidFill>
                <a:schemeClr val="accent2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Connecteur droit 143"/>
            <p:cNvCxnSpPr>
              <a:endCxn id="35" idx="2"/>
            </p:cNvCxnSpPr>
            <p:nvPr/>
          </p:nvCxnSpPr>
          <p:spPr>
            <a:xfrm flipV="1">
              <a:off x="7018715" y="4001083"/>
              <a:ext cx="0" cy="393855"/>
            </a:xfrm>
            <a:prstGeom prst="line">
              <a:avLst/>
            </a:prstGeom>
            <a:ln w="12700">
              <a:solidFill>
                <a:schemeClr val="accent2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8" name="Groupe 157"/>
          <p:cNvGrpSpPr/>
          <p:nvPr/>
        </p:nvGrpSpPr>
        <p:grpSpPr>
          <a:xfrm flipH="1">
            <a:off x="4324854" y="4006100"/>
            <a:ext cx="426840" cy="496354"/>
            <a:chOff x="3132036" y="2936233"/>
            <a:chExt cx="4660628" cy="492105"/>
          </a:xfrm>
        </p:grpSpPr>
        <p:cxnSp>
          <p:nvCxnSpPr>
            <p:cNvPr id="159" name="Connecteur droit 158"/>
            <p:cNvCxnSpPr>
              <a:stCxn id="38" idx="1"/>
            </p:cNvCxnSpPr>
            <p:nvPr/>
          </p:nvCxnSpPr>
          <p:spPr>
            <a:xfrm>
              <a:off x="3132036" y="3424385"/>
              <a:ext cx="4660628" cy="3953"/>
            </a:xfrm>
            <a:prstGeom prst="line">
              <a:avLst/>
            </a:prstGeom>
            <a:ln w="12700">
              <a:solidFill>
                <a:schemeClr val="accent2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Connecteur droit 159"/>
            <p:cNvCxnSpPr/>
            <p:nvPr/>
          </p:nvCxnSpPr>
          <p:spPr>
            <a:xfrm flipH="1" flipV="1">
              <a:off x="7792664" y="2936233"/>
              <a:ext cx="0" cy="490128"/>
            </a:xfrm>
            <a:prstGeom prst="line">
              <a:avLst/>
            </a:prstGeom>
            <a:ln w="12700">
              <a:solidFill>
                <a:schemeClr val="accent2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1" name="Connecteur droit 60"/>
          <p:cNvCxnSpPr>
            <a:stCxn id="35" idx="3"/>
            <a:endCxn id="28" idx="1"/>
          </p:cNvCxnSpPr>
          <p:nvPr/>
        </p:nvCxnSpPr>
        <p:spPr>
          <a:xfrm flipV="1">
            <a:off x="7695294" y="2996964"/>
            <a:ext cx="623833" cy="673987"/>
          </a:xfrm>
          <a:prstGeom prst="line">
            <a:avLst/>
          </a:prstGeom>
          <a:ln w="12700">
            <a:solidFill>
              <a:srgbClr val="92D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71</Words>
  <Application>Microsoft Office PowerPoint</Application>
  <PresentationFormat>Format A4 (210 x 297 mm)</PresentationFormat>
  <Paragraphs>18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23</cp:revision>
  <dcterms:created xsi:type="dcterms:W3CDTF">2020-07-22T16:32:13Z</dcterms:created>
  <dcterms:modified xsi:type="dcterms:W3CDTF">2020-07-27T13:29:21Z</dcterms:modified>
</cp:coreProperties>
</file>