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DC44"/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39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3/Chapitre 20 • Comportement et stress : l’organisme débordé dans ses capacités d’adaptation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999619" y="644833"/>
            <a:ext cx="908365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>
                <a:ea typeface="Verdana" panose="020B0604030504040204" pitchFamily="34" charset="0"/>
              </a:rPr>
              <a:t>Adaptabilité</a:t>
            </a:r>
          </a:p>
          <a:p>
            <a:r>
              <a:rPr lang="fr-FR" sz="1100" dirty="0">
                <a:ea typeface="Verdana" panose="020B0604030504040204" pitchFamily="34" charset="0"/>
              </a:rPr>
              <a:t>physiologique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92655" y="1821140"/>
            <a:ext cx="812625" cy="521018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300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</a:rPr>
              <a:t>Agent</a:t>
            </a:r>
          </a:p>
          <a:p>
            <a:pPr algn="ctr"/>
            <a:r>
              <a:rPr lang="fr-FR" sz="1300" dirty="0" err="1" smtClean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</a:rPr>
              <a:t>stresseur</a:t>
            </a:r>
            <a:endParaRPr lang="fr-FR" sz="1300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</a:endParaRPr>
          </a:p>
        </p:txBody>
      </p:sp>
      <p:cxnSp>
        <p:nvCxnSpPr>
          <p:cNvPr id="12" name="Connecteur droit 11"/>
          <p:cNvCxnSpPr>
            <a:stCxn id="19" idx="3"/>
            <a:endCxn id="9" idx="1"/>
          </p:cNvCxnSpPr>
          <p:nvPr/>
        </p:nvCxnSpPr>
        <p:spPr>
          <a:xfrm flipV="1">
            <a:off x="2791073" y="872778"/>
            <a:ext cx="208546" cy="1"/>
          </a:xfrm>
          <a:prstGeom prst="line">
            <a:avLst/>
          </a:prstGeom>
          <a:ln w="12700">
            <a:solidFill>
              <a:srgbClr val="92D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1140568" y="734384"/>
            <a:ext cx="704141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ponctuel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1140568" y="2889566"/>
            <a:ext cx="704141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durable ou intense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053982" y="734383"/>
            <a:ext cx="737091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b="1" dirty="0" smtClean="0">
                <a:ea typeface="Verdana" panose="020B0604030504040204" pitchFamily="34" charset="0"/>
              </a:rPr>
              <a:t>Stress aigu</a:t>
            </a:r>
            <a:endParaRPr lang="fr-FR" sz="1100" b="1" dirty="0">
              <a:ea typeface="Verdana" panose="020B0604030504040204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058693" y="2889566"/>
            <a:ext cx="732381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b="1" dirty="0" smtClean="0">
                <a:ea typeface="Verdana" panose="020B0604030504040204" pitchFamily="34" charset="0"/>
              </a:rPr>
              <a:t>Stress chronique</a:t>
            </a:r>
            <a:endParaRPr lang="fr-FR" sz="1100" b="1" dirty="0">
              <a:ea typeface="Verdana" panose="020B0604030504040204" pitchFamily="34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2999619" y="2800016"/>
            <a:ext cx="1092184" cy="6349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Mécanismes  physiologiques débordés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4300348" y="2805219"/>
            <a:ext cx="1605680" cy="6349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Plasticité mal-adaptative du système limbique et du cortex préfrontal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6114573" y="2805219"/>
            <a:ext cx="1372123" cy="634990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lIns="36000" rIns="36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Troubles cognitifs </a:t>
            </a:r>
            <a:r>
              <a:rPr lang="fr-FR" sz="1100" dirty="0" smtClean="0">
                <a:ea typeface="Verdana" panose="020B0604030504040204" pitchFamily="34" charset="0"/>
              </a:rPr>
              <a:t/>
            </a:r>
            <a:br>
              <a:rPr lang="fr-FR" sz="1100" dirty="0" smtClean="0">
                <a:ea typeface="Verdana" panose="020B0604030504040204" pitchFamily="34" charset="0"/>
              </a:rPr>
            </a:br>
            <a:r>
              <a:rPr lang="fr-FR" sz="1100" dirty="0" smtClean="0">
                <a:ea typeface="Verdana" panose="020B0604030504040204" pitchFamily="34" charset="0"/>
              </a:rPr>
              <a:t>et </a:t>
            </a:r>
            <a:r>
              <a:rPr lang="fr-FR" sz="1100" dirty="0" smtClean="0">
                <a:ea typeface="Verdana" panose="020B0604030504040204" pitchFamily="34" charset="0"/>
              </a:rPr>
              <a:t>émotionnels, pathologies diverses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8039566" y="2826314"/>
            <a:ext cx="1468818" cy="605909"/>
          </a:xfrm>
          <a:prstGeom prst="ellipse">
            <a:avLst/>
          </a:prstGeom>
          <a:noFill/>
          <a:ln w="9525">
            <a:solidFill>
              <a:schemeClr val="accent2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Traitements non médicamenteux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6066225" y="3677369"/>
            <a:ext cx="1468818" cy="843945"/>
          </a:xfrm>
          <a:prstGeom prst="ellipse">
            <a:avLst/>
          </a:prstGeom>
          <a:noFill/>
          <a:ln w="9525">
            <a:solidFill>
              <a:schemeClr val="accent2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Amplification de l’inhibition liée au GABA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6066225" y="4921129"/>
            <a:ext cx="1468818" cy="605909"/>
          </a:xfrm>
          <a:prstGeom prst="ellipse">
            <a:avLst/>
          </a:prstGeom>
          <a:noFill/>
          <a:ln w="9525">
            <a:solidFill>
              <a:schemeClr val="accent2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Effets indésirables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4645755" y="4512533"/>
            <a:ext cx="1468818" cy="367873"/>
          </a:xfrm>
          <a:prstGeom prst="ellipse">
            <a:avLst/>
          </a:prstGeom>
          <a:noFill/>
          <a:ln w="9525">
            <a:solidFill>
              <a:schemeClr val="accent2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Benzodiazépines</a:t>
            </a:r>
            <a:endParaRPr lang="fr-FR" sz="1100" dirty="0">
              <a:ea typeface="Verdana" panose="020B0604030504040204" pitchFamily="34" charset="0"/>
            </a:endParaRPr>
          </a:p>
        </p:txBody>
      </p:sp>
      <p:cxnSp>
        <p:nvCxnSpPr>
          <p:cNvPr id="63" name="Connecteur droit 62"/>
          <p:cNvCxnSpPr>
            <a:stCxn id="17" idx="3"/>
            <a:endCxn id="19" idx="1"/>
          </p:cNvCxnSpPr>
          <p:nvPr/>
        </p:nvCxnSpPr>
        <p:spPr>
          <a:xfrm flipV="1">
            <a:off x="1844709" y="872779"/>
            <a:ext cx="209273" cy="1"/>
          </a:xfrm>
          <a:prstGeom prst="line">
            <a:avLst/>
          </a:prstGeom>
          <a:ln w="127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>
            <a:stCxn id="18" idx="3"/>
            <a:endCxn id="21" idx="1"/>
          </p:cNvCxnSpPr>
          <p:nvPr/>
        </p:nvCxnSpPr>
        <p:spPr>
          <a:xfrm>
            <a:off x="1844709" y="3117511"/>
            <a:ext cx="213984" cy="0"/>
          </a:xfrm>
          <a:prstGeom prst="line">
            <a:avLst/>
          </a:prstGeom>
          <a:ln w="12700">
            <a:solidFill>
              <a:schemeClr val="accent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>
            <a:stCxn id="21" idx="3"/>
            <a:endCxn id="40" idx="1"/>
          </p:cNvCxnSpPr>
          <p:nvPr/>
        </p:nvCxnSpPr>
        <p:spPr>
          <a:xfrm>
            <a:off x="2791074" y="3117511"/>
            <a:ext cx="208545" cy="0"/>
          </a:xfrm>
          <a:prstGeom prst="line">
            <a:avLst/>
          </a:prstGeom>
          <a:ln w="12700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/>
          <p:cNvCxnSpPr>
            <a:stCxn id="40" idx="3"/>
            <a:endCxn id="41" idx="1"/>
          </p:cNvCxnSpPr>
          <p:nvPr/>
        </p:nvCxnSpPr>
        <p:spPr>
          <a:xfrm>
            <a:off x="4091803" y="3117511"/>
            <a:ext cx="208545" cy="5203"/>
          </a:xfrm>
          <a:prstGeom prst="line">
            <a:avLst/>
          </a:prstGeom>
          <a:ln w="12700">
            <a:solidFill>
              <a:schemeClr val="accent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>
            <a:stCxn id="41" idx="3"/>
            <a:endCxn id="42" idx="1"/>
          </p:cNvCxnSpPr>
          <p:nvPr/>
        </p:nvCxnSpPr>
        <p:spPr>
          <a:xfrm>
            <a:off x="5906028" y="3122714"/>
            <a:ext cx="208545" cy="0"/>
          </a:xfrm>
          <a:prstGeom prst="line">
            <a:avLst/>
          </a:prstGeom>
          <a:ln w="12700">
            <a:solidFill>
              <a:schemeClr val="accent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>
            <a:stCxn id="42" idx="3"/>
            <a:endCxn id="43" idx="2"/>
          </p:cNvCxnSpPr>
          <p:nvPr/>
        </p:nvCxnSpPr>
        <p:spPr>
          <a:xfrm>
            <a:off x="7486696" y="3122714"/>
            <a:ext cx="552870" cy="6555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92"/>
          <p:cNvCxnSpPr>
            <a:stCxn id="42" idx="2"/>
            <a:endCxn id="44" idx="0"/>
          </p:cNvCxnSpPr>
          <p:nvPr/>
        </p:nvCxnSpPr>
        <p:spPr>
          <a:xfrm flipH="1">
            <a:off x="6800634" y="3440209"/>
            <a:ext cx="1" cy="237160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98"/>
          <p:cNvCxnSpPr>
            <a:stCxn id="44" idx="3"/>
            <a:endCxn id="46" idx="7"/>
          </p:cNvCxnSpPr>
          <p:nvPr/>
        </p:nvCxnSpPr>
        <p:spPr>
          <a:xfrm flipH="1">
            <a:off x="5899470" y="4397721"/>
            <a:ext cx="381858" cy="168686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101"/>
          <p:cNvCxnSpPr>
            <a:stCxn id="46" idx="5"/>
            <a:endCxn id="45" idx="1"/>
          </p:cNvCxnSpPr>
          <p:nvPr/>
        </p:nvCxnSpPr>
        <p:spPr>
          <a:xfrm>
            <a:off x="5899470" y="4826532"/>
            <a:ext cx="381858" cy="183330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>
            <a:stCxn id="11" idx="0"/>
            <a:endCxn id="17" idx="2"/>
          </p:cNvCxnSpPr>
          <p:nvPr/>
        </p:nvCxnSpPr>
        <p:spPr>
          <a:xfrm flipV="1">
            <a:off x="598968" y="1011175"/>
            <a:ext cx="893671" cy="809965"/>
          </a:xfrm>
          <a:prstGeom prst="line">
            <a:avLst/>
          </a:prstGeom>
          <a:ln w="127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necteur droit 122"/>
          <p:cNvCxnSpPr>
            <a:stCxn id="11" idx="2"/>
            <a:endCxn id="18" idx="0"/>
          </p:cNvCxnSpPr>
          <p:nvPr/>
        </p:nvCxnSpPr>
        <p:spPr>
          <a:xfrm>
            <a:off x="598968" y="2342158"/>
            <a:ext cx="893671" cy="547408"/>
          </a:xfrm>
          <a:prstGeom prst="line">
            <a:avLst/>
          </a:prstGeom>
          <a:ln w="12700">
            <a:solidFill>
              <a:schemeClr val="accent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58</Words>
  <Application>Microsoft Office PowerPoint</Application>
  <PresentationFormat>Format A4 (210 x 297 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21</cp:revision>
  <dcterms:created xsi:type="dcterms:W3CDTF">2020-07-22T16:32:13Z</dcterms:created>
  <dcterms:modified xsi:type="dcterms:W3CDTF">2020-07-27T13:32:39Z</dcterms:modified>
</cp:coreProperties>
</file>