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239" autoAdjust="0"/>
    <p:restoredTop sz="94660"/>
  </p:normalViewPr>
  <p:slideViewPr>
    <p:cSldViewPr snapToGrid="0">
      <p:cViewPr>
        <p:scale>
          <a:sx n="118" d="100"/>
          <a:sy n="118" d="100"/>
        </p:scale>
        <p:origin x="1836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sz="1100" dirty="0"/>
              <a:t>Thème 2</a:t>
            </a:r>
            <a:r>
              <a:rPr lang="fr-FR" sz="1100" dirty="0" smtClean="0"/>
              <a:t>/Chapitre 11 </a:t>
            </a:r>
            <a:r>
              <a:rPr lang="fr-FR" sz="1100" dirty="0"/>
              <a:t>• La domestication des plantes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5371634" y="1160622"/>
            <a:ext cx="3788550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Les plantes domestiquées se distinguent des plantes sauvages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5371634" y="1952350"/>
            <a:ext cx="1644370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Phénotypes favorables </a:t>
            </a:r>
            <a:br>
              <a:rPr lang="fr-FR" sz="1100" dirty="0" smtClean="0">
                <a:ea typeface="Verdana" panose="020B0604030504040204" pitchFamily="34" charset="0"/>
              </a:rPr>
            </a:br>
            <a:r>
              <a:rPr lang="fr-FR" sz="1100" dirty="0" smtClean="0">
                <a:ea typeface="Verdana" panose="020B0604030504040204" pitchFamily="34" charset="0"/>
              </a:rPr>
              <a:t>à l’homme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1" name="ZoneTexte 30"/>
          <p:cNvSpPr txBox="1"/>
          <p:nvPr/>
        </p:nvSpPr>
        <p:spPr>
          <a:xfrm>
            <a:off x="394139" y="4975174"/>
            <a:ext cx="1646215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Enjeux alimentaires et environnementaux</a:t>
            </a:r>
          </a:p>
        </p:txBody>
      </p:sp>
      <p:cxnSp>
        <p:nvCxnSpPr>
          <p:cNvPr id="33" name="Connecteur droit 32"/>
          <p:cNvCxnSpPr>
            <a:stCxn id="20" idx="3"/>
            <a:endCxn id="9" idx="1"/>
          </p:cNvCxnSpPr>
          <p:nvPr/>
        </p:nvCxnSpPr>
        <p:spPr>
          <a:xfrm flipV="1">
            <a:off x="3658963" y="1299018"/>
            <a:ext cx="1712671" cy="1373321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ZoneTexte 19"/>
          <p:cNvSpPr txBox="1"/>
          <p:nvPr/>
        </p:nvSpPr>
        <p:spPr>
          <a:xfrm>
            <a:off x="2337059" y="2395548"/>
            <a:ext cx="1321904" cy="55358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4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Plantes </a:t>
            </a:r>
            <a:r>
              <a:rPr lang="fr-FR" sz="14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domestiquées</a:t>
            </a:r>
            <a:endParaRPr lang="fr-FR" sz="1400" b="1" dirty="0">
              <a:solidFill>
                <a:srgbClr val="FF0000"/>
              </a:solidFill>
              <a:ea typeface="Verdana" panose="020B0604030504040204" pitchFamily="34" charset="0"/>
            </a:endParaRPr>
          </a:p>
        </p:txBody>
      </p:sp>
      <p:sp>
        <p:nvSpPr>
          <p:cNvPr id="21" name="ZoneTexte 20"/>
          <p:cNvSpPr txBox="1"/>
          <p:nvPr/>
        </p:nvSpPr>
        <p:spPr>
          <a:xfrm>
            <a:off x="639270" y="1073024"/>
            <a:ext cx="3663511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7030A0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Coévolution avec </a:t>
            </a:r>
            <a:r>
              <a:rPr lang="fr-FR" sz="1100" dirty="0" smtClean="0">
                <a:ea typeface="Verdana" panose="020B0604030504040204" pitchFamily="34" charset="0"/>
              </a:rPr>
              <a:t>les populations humaines : sélection des génotypes adaptés à la consommation des plantes cultivées</a:t>
            </a:r>
            <a:endParaRPr lang="fr-FR" sz="1100" dirty="0">
              <a:ea typeface="Verdana" panose="020B0604030504040204" pitchFamily="34" charset="0"/>
            </a:endParaRPr>
          </a:p>
        </p:txBody>
      </p:sp>
      <p:cxnSp>
        <p:nvCxnSpPr>
          <p:cNvPr id="27" name="Connecteur droit 26"/>
          <p:cNvCxnSpPr>
            <a:stCxn id="9" idx="2"/>
            <a:endCxn id="10" idx="0"/>
          </p:cNvCxnSpPr>
          <p:nvPr/>
        </p:nvCxnSpPr>
        <p:spPr>
          <a:xfrm flipH="1">
            <a:off x="6193819" y="1437413"/>
            <a:ext cx="1072090" cy="514937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necteur droit 27"/>
          <p:cNvCxnSpPr>
            <a:stCxn id="34" idx="2"/>
            <a:endCxn id="36" idx="0"/>
          </p:cNvCxnSpPr>
          <p:nvPr/>
        </p:nvCxnSpPr>
        <p:spPr>
          <a:xfrm>
            <a:off x="2835980" y="4242249"/>
            <a:ext cx="1427015" cy="734150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cteur droit 31"/>
          <p:cNvCxnSpPr>
            <a:stCxn id="20" idx="0"/>
            <a:endCxn id="21" idx="2"/>
          </p:cNvCxnSpPr>
          <p:nvPr/>
        </p:nvCxnSpPr>
        <p:spPr>
          <a:xfrm flipH="1" flipV="1">
            <a:off x="2471026" y="1528914"/>
            <a:ext cx="526985" cy="866634"/>
          </a:xfrm>
          <a:prstGeom prst="line">
            <a:avLst/>
          </a:prstGeom>
          <a:ln w="12700">
            <a:solidFill>
              <a:srgbClr val="7030A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ZoneTexte 15"/>
          <p:cNvSpPr txBox="1"/>
          <p:nvPr/>
        </p:nvSpPr>
        <p:spPr>
          <a:xfrm>
            <a:off x="7399029" y="1952350"/>
            <a:ext cx="1761155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Perte des capacités favorables à la vie sauvage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17" name="ZoneTexte 16"/>
          <p:cNvSpPr txBox="1"/>
          <p:nvPr/>
        </p:nvSpPr>
        <p:spPr>
          <a:xfrm>
            <a:off x="6611193" y="4744509"/>
            <a:ext cx="1970146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1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Perte de biodiversité allélique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18" name="ZoneTexte 17"/>
          <p:cNvSpPr txBox="1"/>
          <p:nvPr/>
        </p:nvSpPr>
        <p:spPr>
          <a:xfrm>
            <a:off x="5226661" y="3014872"/>
            <a:ext cx="1086711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1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Homogénéité des populations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19" name="ZoneTexte 18"/>
          <p:cNvSpPr txBox="1"/>
          <p:nvPr/>
        </p:nvSpPr>
        <p:spPr>
          <a:xfrm>
            <a:off x="6458015" y="3018504"/>
            <a:ext cx="927931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1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Diversit</a:t>
            </a:r>
            <a:r>
              <a:rPr lang="fr-FR" sz="1100" dirty="0" smtClean="0">
                <a:ea typeface="Verdana" panose="020B0604030504040204" pitchFamily="34" charset="0"/>
              </a:rPr>
              <a:t>é des productions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2" name="ZoneTexte 21"/>
          <p:cNvSpPr txBox="1"/>
          <p:nvPr/>
        </p:nvSpPr>
        <p:spPr>
          <a:xfrm>
            <a:off x="7530589" y="3014872"/>
            <a:ext cx="1077244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1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Augmentation des productions</a:t>
            </a:r>
            <a:endParaRPr lang="fr-FR" sz="1100" dirty="0">
              <a:ea typeface="Verdana" panose="020B0604030504040204" pitchFamily="34" charset="0"/>
            </a:endParaRPr>
          </a:p>
        </p:txBody>
      </p:sp>
      <p:cxnSp>
        <p:nvCxnSpPr>
          <p:cNvPr id="29" name="Connecteur droit 28"/>
          <p:cNvCxnSpPr>
            <a:stCxn id="9" idx="2"/>
            <a:endCxn id="16" idx="0"/>
          </p:cNvCxnSpPr>
          <p:nvPr/>
        </p:nvCxnSpPr>
        <p:spPr>
          <a:xfrm>
            <a:off x="7265909" y="1437413"/>
            <a:ext cx="1013698" cy="514937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necteur droit 29"/>
          <p:cNvCxnSpPr>
            <a:stCxn id="20" idx="2"/>
            <a:endCxn id="34" idx="0"/>
          </p:cNvCxnSpPr>
          <p:nvPr/>
        </p:nvCxnSpPr>
        <p:spPr>
          <a:xfrm flipH="1">
            <a:off x="2835980" y="2949129"/>
            <a:ext cx="162031" cy="1016329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ZoneTexte 33"/>
          <p:cNvSpPr txBox="1"/>
          <p:nvPr/>
        </p:nvSpPr>
        <p:spPr>
          <a:xfrm>
            <a:off x="1262168" y="3965458"/>
            <a:ext cx="3147624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Création de nouvelles variétés de plantes cultivées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35" name="ZoneTexte 34"/>
          <p:cNvSpPr txBox="1"/>
          <p:nvPr/>
        </p:nvSpPr>
        <p:spPr>
          <a:xfrm>
            <a:off x="5666754" y="3881820"/>
            <a:ext cx="2520437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1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Maîtrise de la reproduction (différents types de sélection : différentes variétés)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sp>
        <p:nvSpPr>
          <p:cNvPr id="36" name="ZoneTexte 35"/>
          <p:cNvSpPr txBox="1"/>
          <p:nvPr/>
        </p:nvSpPr>
        <p:spPr>
          <a:xfrm>
            <a:off x="2844262" y="4976399"/>
            <a:ext cx="2837465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100" dirty="0" smtClean="0">
                <a:ea typeface="Verdana" panose="020B0604030504040204" pitchFamily="34" charset="0"/>
              </a:rPr>
              <a:t>Utilisation des biotechnologies (gain de temps pour la création de nouvelles variétés)</a:t>
            </a:r>
            <a:endParaRPr lang="fr-FR" sz="1100" dirty="0" smtClean="0">
              <a:ea typeface="Verdana" panose="020B0604030504040204" pitchFamily="34" charset="0"/>
            </a:endParaRPr>
          </a:p>
        </p:txBody>
      </p:sp>
      <p:cxnSp>
        <p:nvCxnSpPr>
          <p:cNvPr id="38" name="Connecteur droit 37"/>
          <p:cNvCxnSpPr>
            <a:stCxn id="34" idx="2"/>
            <a:endCxn id="31" idx="0"/>
          </p:cNvCxnSpPr>
          <p:nvPr/>
        </p:nvCxnSpPr>
        <p:spPr>
          <a:xfrm flipH="1">
            <a:off x="1217247" y="4242249"/>
            <a:ext cx="1618733" cy="732925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Connecteur droit 40"/>
          <p:cNvCxnSpPr>
            <a:stCxn id="34" idx="3"/>
            <a:endCxn id="35" idx="1"/>
          </p:cNvCxnSpPr>
          <p:nvPr/>
        </p:nvCxnSpPr>
        <p:spPr>
          <a:xfrm>
            <a:off x="4409792" y="4103854"/>
            <a:ext cx="1256962" cy="5911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onnecteur droit 43"/>
          <p:cNvCxnSpPr>
            <a:stCxn id="35" idx="2"/>
            <a:endCxn id="17" idx="0"/>
          </p:cNvCxnSpPr>
          <p:nvPr/>
        </p:nvCxnSpPr>
        <p:spPr>
          <a:xfrm>
            <a:off x="6926973" y="4337710"/>
            <a:ext cx="669293" cy="406799"/>
          </a:xfrm>
          <a:prstGeom prst="line">
            <a:avLst/>
          </a:prstGeom>
          <a:ln w="12700">
            <a:solidFill>
              <a:schemeClr val="accent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Connecteur droit 46"/>
          <p:cNvCxnSpPr>
            <a:stCxn id="35" idx="0"/>
            <a:endCxn id="18" idx="2"/>
          </p:cNvCxnSpPr>
          <p:nvPr/>
        </p:nvCxnSpPr>
        <p:spPr>
          <a:xfrm flipH="1" flipV="1">
            <a:off x="5770017" y="3470762"/>
            <a:ext cx="1156956" cy="411058"/>
          </a:xfrm>
          <a:prstGeom prst="line">
            <a:avLst/>
          </a:prstGeom>
          <a:ln w="12700">
            <a:solidFill>
              <a:schemeClr val="accent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Connecteur droit 49"/>
          <p:cNvCxnSpPr>
            <a:stCxn id="35" idx="0"/>
            <a:endCxn id="19" idx="2"/>
          </p:cNvCxnSpPr>
          <p:nvPr/>
        </p:nvCxnSpPr>
        <p:spPr>
          <a:xfrm flipH="1" flipV="1">
            <a:off x="6921981" y="3474394"/>
            <a:ext cx="4992" cy="407426"/>
          </a:xfrm>
          <a:prstGeom prst="line">
            <a:avLst/>
          </a:prstGeom>
          <a:ln w="12700">
            <a:solidFill>
              <a:schemeClr val="accent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Connecteur droit 52"/>
          <p:cNvCxnSpPr>
            <a:stCxn id="35" idx="0"/>
            <a:endCxn id="22" idx="2"/>
          </p:cNvCxnSpPr>
          <p:nvPr/>
        </p:nvCxnSpPr>
        <p:spPr>
          <a:xfrm flipV="1">
            <a:off x="6926973" y="3470762"/>
            <a:ext cx="1142238" cy="411058"/>
          </a:xfrm>
          <a:prstGeom prst="line">
            <a:avLst/>
          </a:prstGeom>
          <a:ln w="12700">
            <a:solidFill>
              <a:schemeClr val="accent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77</TotalTime>
  <Words>98</Words>
  <Application>Microsoft Office PowerPoint</Application>
  <PresentationFormat>Format A4 (210 x 297 mm)</PresentationFormat>
  <Paragraphs>14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14</cp:revision>
  <dcterms:created xsi:type="dcterms:W3CDTF">2020-07-22T16:32:13Z</dcterms:created>
  <dcterms:modified xsi:type="dcterms:W3CDTF">2020-07-27T19:37:13Z</dcterms:modified>
</cp:coreProperties>
</file>

<file path=docProps/thumbnail.jpeg>
</file>